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03" r:id="rId2"/>
    <p:sldId id="302" r:id="rId3"/>
    <p:sldId id="300" r:id="rId4"/>
    <p:sldId id="291" r:id="rId5"/>
    <p:sldId id="293" r:id="rId6"/>
    <p:sldId id="285" r:id="rId7"/>
    <p:sldId id="264" r:id="rId8"/>
    <p:sldId id="265" r:id="rId9"/>
    <p:sldId id="299" r:id="rId10"/>
    <p:sldId id="272" r:id="rId11"/>
    <p:sldId id="287" r:id="rId12"/>
    <p:sldId id="288" r:id="rId13"/>
    <p:sldId id="278" r:id="rId14"/>
    <p:sldId id="266" r:id="rId15"/>
    <p:sldId id="271" r:id="rId16"/>
    <p:sldId id="268" r:id="rId17"/>
    <p:sldId id="286" r:id="rId18"/>
    <p:sldId id="290" r:id="rId19"/>
    <p:sldId id="301" r:id="rId20"/>
  </p:sldIdLst>
  <p:sldSz cx="9144000" cy="5143500" type="screen16x9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69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5423" autoAdjust="0"/>
  </p:normalViewPr>
  <p:slideViewPr>
    <p:cSldViewPr>
      <p:cViewPr varScale="1">
        <p:scale>
          <a:sx n="151" d="100"/>
          <a:sy n="151" d="100"/>
        </p:scale>
        <p:origin x="336" y="12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58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47B573-9C10-4D04-8802-4350CD823419}" type="datetimeFigureOut">
              <a:rPr lang="it-IT" smtClean="0"/>
              <a:pPr/>
              <a:t>26/07/2021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FAF207-1ABD-4F8E-8A8F-C151649510D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671173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3E098-7300-4C11-8989-C1AEB9741045}" type="datetimeFigureOut">
              <a:rPr lang="it-IT" smtClean="0"/>
              <a:pPr/>
              <a:t>26/07/2021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59C0F-6888-4D18-8A45-2E9BAD48FA4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 advTm="10494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3E098-7300-4C11-8989-C1AEB9741045}" type="datetimeFigureOut">
              <a:rPr lang="it-IT" smtClean="0"/>
              <a:pPr/>
              <a:t>26/07/2021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59C0F-6888-4D18-8A45-2E9BAD48FA4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 advTm="10494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3E098-7300-4C11-8989-C1AEB9741045}" type="datetimeFigureOut">
              <a:rPr lang="it-IT" smtClean="0"/>
              <a:pPr/>
              <a:t>26/07/2021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59C0F-6888-4D18-8A45-2E9BAD48FA4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 advTm="10494">
    <p:circl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meteoManuten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 userDrawn="1"/>
        </p:nvSpPr>
        <p:spPr>
          <a:xfrm>
            <a:off x="323528" y="555526"/>
            <a:ext cx="8496944" cy="72008"/>
          </a:xfrm>
          <a:prstGeom prst="rect">
            <a:avLst/>
          </a:prstGeom>
          <a:gradFill flip="none" rotWithShape="1">
            <a:gsLst>
              <a:gs pos="0">
                <a:srgbClr val="EB6909"/>
              </a:gs>
              <a:gs pos="50000">
                <a:srgbClr val="EB6909">
                  <a:shade val="67500"/>
                  <a:satMod val="115000"/>
                  <a:alpha val="70000"/>
                </a:srgbClr>
              </a:gs>
              <a:gs pos="100000">
                <a:srgbClr val="EB6909">
                  <a:shade val="100000"/>
                  <a:satMod val="115000"/>
                  <a:alpha val="19000"/>
                </a:srgbClr>
              </a:gs>
            </a:gsLst>
            <a:lin ang="0" scaled="1"/>
            <a:tileRect/>
          </a:gradFill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600" dirty="0">
              <a:solidFill>
                <a:srgbClr val="FF0000"/>
              </a:solidFill>
            </a:endParaRPr>
          </a:p>
        </p:txBody>
      </p:sp>
      <p:pic>
        <p:nvPicPr>
          <p:cNvPr id="7" name="Picture 2" descr="M:\Commerciale\ManutenzioneImpianti\PresentazioniAudioVideo\FilmatoCommerciale1Minut1\daconvertire\manutenzione_2d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23478"/>
            <a:ext cx="2736304" cy="388614"/>
          </a:xfrm>
          <a:prstGeom prst="rect">
            <a:avLst/>
          </a:prstGeom>
          <a:noFill/>
        </p:spPr>
      </p:pic>
      <p:sp>
        <p:nvSpPr>
          <p:cNvPr id="8" name="Rettangolo 7"/>
          <p:cNvSpPr/>
          <p:nvPr userDrawn="1"/>
        </p:nvSpPr>
        <p:spPr>
          <a:xfrm>
            <a:off x="323528" y="4948014"/>
            <a:ext cx="8496944" cy="72008"/>
          </a:xfrm>
          <a:prstGeom prst="rect">
            <a:avLst/>
          </a:prstGeom>
          <a:gradFill flip="none" rotWithShape="1">
            <a:gsLst>
              <a:gs pos="0">
                <a:srgbClr val="EB6909"/>
              </a:gs>
              <a:gs pos="50000">
                <a:srgbClr val="EB6909">
                  <a:shade val="67500"/>
                  <a:satMod val="115000"/>
                  <a:alpha val="70000"/>
                </a:srgbClr>
              </a:gs>
              <a:gs pos="100000">
                <a:srgbClr val="EB6909">
                  <a:shade val="100000"/>
                  <a:satMod val="115000"/>
                  <a:alpha val="19000"/>
                </a:srgbClr>
              </a:gs>
            </a:gsLst>
            <a:lin ang="0" scaled="1"/>
            <a:tileRect/>
          </a:gradFill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 advTm="10494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3E098-7300-4C11-8989-C1AEB9741045}" type="datetimeFigureOut">
              <a:rPr lang="it-IT" smtClean="0"/>
              <a:pPr/>
              <a:t>26/07/2021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59C0F-6888-4D18-8A45-2E9BAD48FA4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 advTm="10494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3E098-7300-4C11-8989-C1AEB9741045}" type="datetimeFigureOut">
              <a:rPr lang="it-IT" smtClean="0"/>
              <a:pPr/>
              <a:t>26/07/2021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59C0F-6888-4D18-8A45-2E9BAD48FA4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 advTm="10494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3E098-7300-4C11-8989-C1AEB9741045}" type="datetimeFigureOut">
              <a:rPr lang="it-IT" smtClean="0"/>
              <a:pPr/>
              <a:t>26/07/2021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59C0F-6888-4D18-8A45-2E9BAD48FA4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 advTm="10494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3E098-7300-4C11-8989-C1AEB9741045}" type="datetimeFigureOut">
              <a:rPr lang="it-IT" smtClean="0"/>
              <a:pPr/>
              <a:t>26/07/2021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59C0F-6888-4D18-8A45-2E9BAD48FA4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 advTm="10494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3E098-7300-4C11-8989-C1AEB9741045}" type="datetimeFigureOut">
              <a:rPr lang="it-IT" smtClean="0"/>
              <a:pPr/>
              <a:t>26/07/2021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59C0F-6888-4D18-8A45-2E9BAD48FA4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 advTm="10494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3E098-7300-4C11-8989-C1AEB9741045}" type="datetimeFigureOut">
              <a:rPr lang="it-IT" smtClean="0"/>
              <a:pPr/>
              <a:t>26/07/2021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59C0F-6888-4D18-8A45-2E9BAD48FA4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 advTm="10494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3E098-7300-4C11-8989-C1AEB9741045}" type="datetimeFigureOut">
              <a:rPr lang="it-IT" smtClean="0"/>
              <a:pPr/>
              <a:t>26/07/2021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59C0F-6888-4D18-8A45-2E9BAD48FA4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 advTm="10494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3E098-7300-4C11-8989-C1AEB9741045}" type="datetimeFigureOut">
              <a:rPr lang="it-IT" smtClean="0"/>
              <a:pPr/>
              <a:t>26/07/2021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59C0F-6888-4D18-8A45-2E9BAD48FA4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 advTm="10494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83E098-7300-4C11-8989-C1AEB9741045}" type="datetimeFigureOut">
              <a:rPr lang="it-IT" smtClean="0"/>
              <a:pPr/>
              <a:t>26/07/2021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A59C0F-6888-4D18-8A45-2E9BAD48FA4A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 advTm="10494">
    <p:circl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sb.it/wp-content/uploads/2018/04/150707-scheda_prometeo_web.pdf" TargetMode="External"/><Relationship Id="rId7" Type="http://schemas.openxmlformats.org/officeDocument/2006/relationships/image" Target="../media/image43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2E238648-E921-4987-A39A-816B67241819}"/>
              </a:ext>
            </a:extLst>
          </p:cNvPr>
          <p:cNvSpPr/>
          <p:nvPr/>
        </p:nvSpPr>
        <p:spPr>
          <a:xfrm>
            <a:off x="1043608" y="411510"/>
            <a:ext cx="1728192" cy="72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" name="Immagine 3" descr="Immagine che contiene cielo, esterni, edificio, resort&#10;&#10;Descrizione generata automaticamente">
            <a:extLst>
              <a:ext uri="{FF2B5EF4-FFF2-40B4-BE49-F238E27FC236}">
                <a16:creationId xmlns:a16="http://schemas.microsoft.com/office/drawing/2014/main" id="{D9CC2608-5127-48AE-BA08-FEDBB60733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1275606"/>
            <a:ext cx="4612118" cy="3075806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99A711DA-B9CD-480F-885E-9AFC5DEF5C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69" y="915566"/>
            <a:ext cx="3073646" cy="1512168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1D8D275F-EEB5-4B1B-8F42-3EC2B1F75771}"/>
              </a:ext>
            </a:extLst>
          </p:cNvPr>
          <p:cNvSpPr txBox="1"/>
          <p:nvPr/>
        </p:nvSpPr>
        <p:spPr>
          <a:xfrm>
            <a:off x="262868" y="2571750"/>
            <a:ext cx="337302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Dal 1980 Azienda Leader nel software gestionale per Aziende Commerciali, di Produzione e Studi Professionali </a:t>
            </a:r>
          </a:p>
        </p:txBody>
      </p:sp>
    </p:spTree>
    <p:extLst>
      <p:ext uri="{BB962C8B-B14F-4D97-AF65-F5344CB8AC3E}">
        <p14:creationId xmlns:p14="http://schemas.microsoft.com/office/powerpoint/2010/main" val="2778904203"/>
      </p:ext>
    </p:extLst>
  </p:cSld>
  <p:clrMapOvr>
    <a:masterClrMapping/>
  </p:clrMapOvr>
  <p:transition spd="slow" advTm="10494">
    <p:circl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51520" y="843558"/>
            <a:ext cx="25266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>
                <a:solidFill>
                  <a:schemeClr val="tx2">
                    <a:lumMod val="75000"/>
                  </a:schemeClr>
                </a:solidFill>
                <a:latin typeface="Helvetica Narrow" pitchFamily="34" charset="0"/>
              </a:rPr>
              <a:t>Machine </a:t>
            </a:r>
            <a:r>
              <a:rPr lang="it-IT" sz="2400" b="1" dirty="0" err="1">
                <a:solidFill>
                  <a:schemeClr val="tx2">
                    <a:lumMod val="75000"/>
                  </a:schemeClr>
                </a:solidFill>
                <a:latin typeface="Helvetica Narrow" pitchFamily="34" charset="0"/>
              </a:rPr>
              <a:t>Ledger</a:t>
            </a:r>
            <a:endParaRPr lang="it-IT" sz="2400" b="1" dirty="0">
              <a:solidFill>
                <a:schemeClr val="tx2">
                  <a:lumMod val="75000"/>
                </a:schemeClr>
              </a:solidFill>
              <a:latin typeface="Helvetica Narrow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131840" y="874335"/>
            <a:ext cx="53285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b="1" dirty="0">
                <a:solidFill>
                  <a:schemeClr val="tx2">
                    <a:lumMod val="75000"/>
                  </a:schemeClr>
                </a:solidFill>
              </a:rPr>
              <a:t>Strumento interattivo che permette di visualizzare ed operare in modo immediato sull’intero calendario annuale d’impianto.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251520" y="1570157"/>
            <a:ext cx="34563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B050"/>
              </a:buClr>
              <a:buSzPct val="100000"/>
              <a:buFont typeface="Wingdings" pitchFamily="2" charset="2"/>
              <a:buChar char="ü"/>
            </a:pPr>
            <a:r>
              <a:rPr lang="it-IT" sz="1200" dirty="0"/>
              <a:t> </a:t>
            </a:r>
            <a:r>
              <a:rPr lang="it-IT" sz="1200" dirty="0">
                <a:solidFill>
                  <a:schemeClr val="tx2">
                    <a:lumMod val="75000"/>
                  </a:schemeClr>
                </a:solidFill>
              </a:rPr>
              <a:t>Giallo: Attività Pianificata</a:t>
            </a:r>
          </a:p>
          <a:p>
            <a:pPr>
              <a:buClr>
                <a:srgbClr val="00B050"/>
              </a:buClr>
              <a:buSzPct val="100000"/>
              <a:buFont typeface="Wingdings" pitchFamily="2" charset="2"/>
              <a:buChar char="ü"/>
            </a:pPr>
            <a:endParaRPr lang="it-IT" sz="1200" dirty="0"/>
          </a:p>
          <a:p>
            <a:pPr>
              <a:buClr>
                <a:srgbClr val="00B050"/>
              </a:buClr>
              <a:buSzPct val="100000"/>
              <a:buFont typeface="Wingdings" pitchFamily="2" charset="2"/>
              <a:buChar char="ü"/>
            </a:pPr>
            <a:r>
              <a:rPr lang="it-IT" sz="1200" dirty="0"/>
              <a:t> </a:t>
            </a:r>
            <a:r>
              <a:rPr lang="it-IT" sz="1200" dirty="0">
                <a:solidFill>
                  <a:schemeClr val="tx2">
                    <a:lumMod val="75000"/>
                  </a:schemeClr>
                </a:solidFill>
              </a:rPr>
              <a:t>Nero: Lavoro Eseguito</a:t>
            </a:r>
          </a:p>
          <a:p>
            <a:pPr>
              <a:buClr>
                <a:srgbClr val="00B050"/>
              </a:buClr>
              <a:buSzPct val="100000"/>
              <a:buFont typeface="Wingdings" pitchFamily="2" charset="2"/>
              <a:buChar char="ü"/>
            </a:pPr>
            <a:endParaRPr lang="it-IT" sz="1200" dirty="0"/>
          </a:p>
          <a:p>
            <a:pPr>
              <a:buClr>
                <a:srgbClr val="00B050"/>
              </a:buClr>
              <a:buSzPct val="100000"/>
              <a:buFont typeface="Wingdings" pitchFamily="2" charset="2"/>
              <a:buChar char="ü"/>
            </a:pPr>
            <a:r>
              <a:rPr lang="it-IT" sz="1200" dirty="0">
                <a:solidFill>
                  <a:schemeClr val="tx2">
                    <a:lumMod val="75000"/>
                  </a:schemeClr>
                </a:solidFill>
              </a:rPr>
              <a:t> Blu: Riprogrammazione</a:t>
            </a:r>
          </a:p>
          <a:p>
            <a:pPr>
              <a:buClr>
                <a:srgbClr val="00B050"/>
              </a:buClr>
              <a:buSzPct val="100000"/>
              <a:buFont typeface="Wingdings" pitchFamily="2" charset="2"/>
              <a:buChar char="ü"/>
            </a:pPr>
            <a:endParaRPr lang="it-IT" sz="1200" dirty="0"/>
          </a:p>
          <a:p>
            <a:pPr>
              <a:buClr>
                <a:srgbClr val="00B050"/>
              </a:buClr>
              <a:buSzPct val="100000"/>
              <a:buFont typeface="Wingdings" pitchFamily="2" charset="2"/>
              <a:buChar char="ü"/>
            </a:pPr>
            <a:r>
              <a:rPr lang="it-IT" sz="1200" dirty="0"/>
              <a:t> </a:t>
            </a:r>
            <a:r>
              <a:rPr lang="it-IT" sz="1200" dirty="0">
                <a:solidFill>
                  <a:schemeClr val="tx2">
                    <a:lumMod val="75000"/>
                  </a:schemeClr>
                </a:solidFill>
              </a:rPr>
              <a:t>Rosso: Guasto</a:t>
            </a:r>
          </a:p>
          <a:p>
            <a:pPr>
              <a:buClr>
                <a:srgbClr val="00B050"/>
              </a:buClr>
              <a:buSzPct val="100000"/>
            </a:pPr>
            <a:endParaRPr lang="it-IT" sz="1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174" y="1427818"/>
            <a:ext cx="5898282" cy="337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156E568F-B07E-4076-8AB6-AECE7EF49056}"/>
              </a:ext>
            </a:extLst>
          </p:cNvPr>
          <p:cNvSpPr/>
          <p:nvPr/>
        </p:nvSpPr>
        <p:spPr>
          <a:xfrm>
            <a:off x="1043608" y="411510"/>
            <a:ext cx="1728192" cy="72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68224562"/>
      </p:ext>
    </p:extLst>
  </p:cSld>
  <p:clrMapOvr>
    <a:masterClrMapping/>
  </p:clrMapOvr>
  <p:transition spd="slow" advTm="10494">
    <p:circl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413162" y="843558"/>
            <a:ext cx="9188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>
                <a:solidFill>
                  <a:schemeClr val="tx2">
                    <a:lumMod val="75000"/>
                  </a:schemeClr>
                </a:solidFill>
                <a:latin typeface="Helvetica Narrow" pitchFamily="34" charset="0"/>
              </a:rPr>
              <a:t>EWO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675819" y="1317417"/>
            <a:ext cx="24560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b="1" dirty="0">
                <a:solidFill>
                  <a:schemeClr val="tx2">
                    <a:lumMod val="75000"/>
                  </a:schemeClr>
                </a:solidFill>
              </a:rPr>
              <a:t>Scheda evento e analisi approfondita del guasto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675819" y="1919610"/>
            <a:ext cx="34563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B050"/>
              </a:buClr>
              <a:buSzPct val="100000"/>
              <a:buFont typeface="Wingdings" pitchFamily="2" charset="2"/>
              <a:buChar char="ü"/>
            </a:pPr>
            <a:r>
              <a:rPr lang="it-IT" sz="1200" dirty="0"/>
              <a:t> </a:t>
            </a:r>
            <a:r>
              <a:rPr lang="it-IT" sz="1200" dirty="0">
                <a:solidFill>
                  <a:schemeClr val="tx2">
                    <a:lumMod val="75000"/>
                  </a:schemeClr>
                </a:solidFill>
              </a:rPr>
              <a:t>Analisi dei Tempi</a:t>
            </a:r>
          </a:p>
          <a:p>
            <a:pPr>
              <a:buClr>
                <a:srgbClr val="00B050"/>
              </a:buClr>
              <a:buSzPct val="100000"/>
              <a:buFont typeface="Wingdings" pitchFamily="2" charset="2"/>
              <a:buChar char="ü"/>
            </a:pPr>
            <a:endParaRPr lang="it-IT" sz="1200" dirty="0"/>
          </a:p>
          <a:p>
            <a:pPr>
              <a:buClr>
                <a:srgbClr val="00B050"/>
              </a:buClr>
              <a:buSzPct val="100000"/>
              <a:buFont typeface="Wingdings" pitchFamily="2" charset="2"/>
              <a:buChar char="ü"/>
            </a:pPr>
            <a:r>
              <a:rPr lang="it-IT" sz="1200" dirty="0"/>
              <a:t> </a:t>
            </a:r>
            <a:r>
              <a:rPr lang="it-IT" sz="1200" dirty="0">
                <a:solidFill>
                  <a:schemeClr val="tx2">
                    <a:lumMod val="75000"/>
                  </a:schemeClr>
                </a:solidFill>
              </a:rPr>
              <a:t>5W + 1H</a:t>
            </a:r>
          </a:p>
          <a:p>
            <a:pPr>
              <a:buClr>
                <a:srgbClr val="00B050"/>
              </a:buClr>
              <a:buSzPct val="100000"/>
              <a:buFont typeface="Wingdings" pitchFamily="2" charset="2"/>
              <a:buChar char="ü"/>
            </a:pPr>
            <a:endParaRPr lang="it-IT" sz="1200" dirty="0"/>
          </a:p>
          <a:p>
            <a:pPr>
              <a:buClr>
                <a:srgbClr val="00B050"/>
              </a:buClr>
              <a:buSzPct val="100000"/>
              <a:buFont typeface="Wingdings" pitchFamily="2" charset="2"/>
              <a:buChar char="ü"/>
            </a:pPr>
            <a:r>
              <a:rPr lang="it-IT" sz="1200" dirty="0">
                <a:solidFill>
                  <a:schemeClr val="tx2">
                    <a:lumMod val="75000"/>
                  </a:schemeClr>
                </a:solidFill>
              </a:rPr>
              <a:t> Analisi 5W</a:t>
            </a:r>
          </a:p>
          <a:p>
            <a:pPr>
              <a:buClr>
                <a:srgbClr val="00B050"/>
              </a:buClr>
              <a:buSzPct val="100000"/>
              <a:buFont typeface="Wingdings" pitchFamily="2" charset="2"/>
              <a:buChar char="ü"/>
            </a:pPr>
            <a:endParaRPr lang="it-IT" sz="1200" dirty="0"/>
          </a:p>
          <a:p>
            <a:pPr>
              <a:buClr>
                <a:srgbClr val="00B050"/>
              </a:buClr>
              <a:buSzPct val="100000"/>
              <a:buFont typeface="Wingdings" pitchFamily="2" charset="2"/>
              <a:buChar char="ü"/>
            </a:pPr>
            <a:r>
              <a:rPr lang="it-IT" sz="1200" dirty="0"/>
              <a:t> </a:t>
            </a:r>
            <a:r>
              <a:rPr lang="it-IT" sz="1200" dirty="0">
                <a:solidFill>
                  <a:schemeClr val="tx2">
                    <a:lumMod val="75000"/>
                  </a:schemeClr>
                </a:solidFill>
              </a:rPr>
              <a:t>Analisi delle Cause Radice</a:t>
            </a:r>
          </a:p>
          <a:p>
            <a:pPr>
              <a:buClr>
                <a:srgbClr val="00B050"/>
              </a:buClr>
              <a:buSzPct val="100000"/>
              <a:buFont typeface="Wingdings" pitchFamily="2" charset="2"/>
              <a:buChar char="ü"/>
            </a:pPr>
            <a:endParaRPr lang="it-IT" sz="1200" dirty="0"/>
          </a:p>
          <a:p>
            <a:pPr>
              <a:buClr>
                <a:srgbClr val="00B050"/>
              </a:buClr>
              <a:buSzPct val="100000"/>
              <a:buFont typeface="Wingdings" pitchFamily="2" charset="2"/>
              <a:buChar char="ü"/>
            </a:pPr>
            <a:r>
              <a:rPr lang="it-IT" sz="1200" dirty="0"/>
              <a:t> </a:t>
            </a:r>
            <a:r>
              <a:rPr lang="it-IT" sz="1200" dirty="0">
                <a:solidFill>
                  <a:schemeClr val="tx2">
                    <a:lumMod val="75000"/>
                  </a:schemeClr>
                </a:solidFill>
              </a:rPr>
              <a:t>Problema, Causa, Rimedio</a:t>
            </a:r>
          </a:p>
          <a:p>
            <a:pPr>
              <a:buClr>
                <a:srgbClr val="00B050"/>
              </a:buClr>
              <a:buSzPct val="100000"/>
              <a:buFont typeface="Wingdings" pitchFamily="2" charset="2"/>
              <a:buChar char="ü"/>
            </a:pPr>
            <a:endParaRPr lang="it-IT" sz="12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buClr>
                <a:srgbClr val="00B050"/>
              </a:buClr>
              <a:buSzPct val="100000"/>
              <a:buFont typeface="Wingdings" pitchFamily="2" charset="2"/>
              <a:buChar char="ü"/>
            </a:pPr>
            <a:r>
              <a:rPr lang="it-IT" sz="1200" dirty="0">
                <a:solidFill>
                  <a:schemeClr val="tx2">
                    <a:lumMod val="75000"/>
                  </a:schemeClr>
                </a:solidFill>
              </a:rPr>
              <a:t> Reportistica</a:t>
            </a:r>
          </a:p>
          <a:p>
            <a:pPr>
              <a:buClr>
                <a:srgbClr val="00B050"/>
              </a:buClr>
              <a:buSzPct val="100000"/>
            </a:pPr>
            <a:endParaRPr lang="it-IT" sz="1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699542"/>
            <a:ext cx="2880320" cy="4112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6419" y="885709"/>
            <a:ext cx="2456021" cy="2580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4B213117-3FD6-4BA1-AE8B-E9FAE5192784}"/>
              </a:ext>
            </a:extLst>
          </p:cNvPr>
          <p:cNvSpPr/>
          <p:nvPr/>
        </p:nvSpPr>
        <p:spPr>
          <a:xfrm>
            <a:off x="1043608" y="411510"/>
            <a:ext cx="1728192" cy="72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9397595"/>
      </p:ext>
    </p:extLst>
  </p:cSld>
  <p:clrMapOvr>
    <a:masterClrMapping/>
  </p:clrMapOvr>
  <p:transition spd="slow" advTm="10494">
    <p:circl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768" y="2839501"/>
            <a:ext cx="3869418" cy="52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768" y="996769"/>
            <a:ext cx="3816424" cy="1373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768" y="3712243"/>
            <a:ext cx="3922413" cy="1163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338768" y="699541"/>
            <a:ext cx="39604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B050"/>
              </a:buClr>
              <a:buSzPct val="100000"/>
              <a:buFont typeface="Wingdings" pitchFamily="2" charset="2"/>
              <a:buChar char="ü"/>
            </a:pPr>
            <a:r>
              <a:rPr lang="it-IT" sz="1200" dirty="0"/>
              <a:t> </a:t>
            </a:r>
            <a:r>
              <a:rPr lang="it-IT" sz="1200" dirty="0">
                <a:solidFill>
                  <a:schemeClr val="tx2">
                    <a:lumMod val="75000"/>
                  </a:schemeClr>
                </a:solidFill>
              </a:rPr>
              <a:t>Identificazione  impianto e descrizione dell’evento</a:t>
            </a:r>
            <a:endParaRPr lang="it-IT" sz="12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338768" y="2510775"/>
            <a:ext cx="28083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B050"/>
              </a:buClr>
              <a:buSzPct val="100000"/>
              <a:buFont typeface="Wingdings" pitchFamily="2" charset="2"/>
              <a:buChar char="ü"/>
            </a:pPr>
            <a:r>
              <a:rPr lang="it-IT" sz="1200" dirty="0"/>
              <a:t> </a:t>
            </a:r>
            <a:r>
              <a:rPr lang="it-IT" sz="1200" dirty="0">
                <a:solidFill>
                  <a:schemeClr val="tx2">
                    <a:lumMod val="75000"/>
                  </a:schemeClr>
                </a:solidFill>
              </a:rPr>
              <a:t>Scomposizione dei tempi d’intervento</a:t>
            </a:r>
            <a:endParaRPr lang="it-IT" sz="12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323528" y="3446879"/>
            <a:ext cx="28083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B050"/>
              </a:buClr>
              <a:buSzPct val="100000"/>
              <a:buFont typeface="Wingdings" pitchFamily="2" charset="2"/>
              <a:buChar char="ü"/>
            </a:pPr>
            <a:r>
              <a:rPr lang="it-IT" sz="1200" dirty="0"/>
              <a:t> </a:t>
            </a:r>
            <a:r>
              <a:rPr lang="it-IT" sz="1200" dirty="0">
                <a:solidFill>
                  <a:schemeClr val="tx2">
                    <a:lumMod val="75000"/>
                  </a:schemeClr>
                </a:solidFill>
              </a:rPr>
              <a:t>5W + 1H</a:t>
            </a:r>
            <a:endParaRPr lang="it-IT" sz="1200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4528" y="996769"/>
            <a:ext cx="3882679" cy="1502973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527" y="3075806"/>
            <a:ext cx="3913169" cy="1059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CasellaDiTesto 11"/>
          <p:cNvSpPr txBox="1"/>
          <p:nvPr/>
        </p:nvSpPr>
        <p:spPr>
          <a:xfrm>
            <a:off x="4603628" y="699541"/>
            <a:ext cx="39604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B050"/>
              </a:buClr>
              <a:buSzPct val="100000"/>
              <a:buFont typeface="Wingdings" pitchFamily="2" charset="2"/>
              <a:buChar char="ü"/>
            </a:pPr>
            <a:r>
              <a:rPr lang="it-IT" sz="1200" dirty="0"/>
              <a:t> </a:t>
            </a:r>
            <a:r>
              <a:rPr lang="it-IT" sz="1200" dirty="0">
                <a:solidFill>
                  <a:schemeClr val="tx2">
                    <a:lumMod val="75000"/>
                  </a:schemeClr>
                </a:solidFill>
              </a:rPr>
              <a:t>Analisi 5W a livelli</a:t>
            </a:r>
            <a:endParaRPr lang="it-IT" sz="1200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4604404" y="2787774"/>
            <a:ext cx="47921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B050"/>
              </a:buClr>
              <a:buSzPct val="100000"/>
              <a:buFont typeface="Wingdings" pitchFamily="2" charset="2"/>
              <a:buChar char="ü"/>
            </a:pPr>
            <a:r>
              <a:rPr lang="it-IT" sz="1200" dirty="0"/>
              <a:t> </a:t>
            </a:r>
            <a:r>
              <a:rPr lang="it-IT" sz="1200" dirty="0">
                <a:solidFill>
                  <a:schemeClr val="tx2">
                    <a:lumMod val="75000"/>
                  </a:schemeClr>
                </a:solidFill>
              </a:rPr>
              <a:t>Causa Radice e Azioni</a:t>
            </a:r>
            <a:endParaRPr lang="it-IT" sz="1200" dirty="0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F828EDD9-D2A6-4BDC-8897-766A44408183}"/>
              </a:ext>
            </a:extLst>
          </p:cNvPr>
          <p:cNvSpPr/>
          <p:nvPr/>
        </p:nvSpPr>
        <p:spPr>
          <a:xfrm>
            <a:off x="1043608" y="411510"/>
            <a:ext cx="1728192" cy="72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4650198"/>
      </p:ext>
    </p:extLst>
  </p:cSld>
  <p:clrMapOvr>
    <a:masterClrMapping/>
  </p:clrMapOvr>
  <p:transition spd="slow" advTm="10494">
    <p:circl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Risultati immagini per barcod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" name="AutoShape 6" descr="Risultati immagini per barcode smartphon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" name="AutoShape 8" descr="Risultati immagini per barcode smartphon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7" name="AutoShape 10" descr="Risultati immagini per barcode smartphone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9" name="CasellaDiTesto 8"/>
          <p:cNvSpPr txBox="1"/>
          <p:nvPr/>
        </p:nvSpPr>
        <p:spPr>
          <a:xfrm>
            <a:off x="307975" y="1635646"/>
            <a:ext cx="296788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B050"/>
              </a:buClr>
              <a:buSzPct val="100000"/>
              <a:buFont typeface="Wingdings" pitchFamily="2" charset="2"/>
              <a:buChar char="ü"/>
            </a:pPr>
            <a:r>
              <a:rPr lang="it-IT" sz="1200" dirty="0"/>
              <a:t> I</a:t>
            </a:r>
            <a:r>
              <a:rPr lang="it-IT" sz="1200" dirty="0">
                <a:solidFill>
                  <a:schemeClr val="tx2">
                    <a:lumMod val="75000"/>
                  </a:schemeClr>
                </a:solidFill>
              </a:rPr>
              <a:t>dentificazione della Macchina tramite QR Code</a:t>
            </a:r>
          </a:p>
          <a:p>
            <a:pPr>
              <a:buClr>
                <a:srgbClr val="00B050"/>
              </a:buClr>
              <a:buSzPct val="100000"/>
              <a:buFont typeface="Wingdings" pitchFamily="2" charset="2"/>
              <a:buChar char="ü"/>
            </a:pPr>
            <a:endParaRPr lang="it-IT" sz="12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buClr>
                <a:srgbClr val="00B050"/>
              </a:buClr>
              <a:buSzPct val="100000"/>
              <a:buFont typeface="Wingdings" pitchFamily="2" charset="2"/>
              <a:buChar char="ü"/>
            </a:pPr>
            <a:r>
              <a:rPr lang="it-IT" sz="1200" dirty="0">
                <a:solidFill>
                  <a:schemeClr val="tx2">
                    <a:lumMod val="75000"/>
                  </a:schemeClr>
                </a:solidFill>
              </a:rPr>
              <a:t> Etichette Personalizzabili</a:t>
            </a:r>
          </a:p>
          <a:p>
            <a:pPr>
              <a:buClr>
                <a:srgbClr val="00B050"/>
              </a:buClr>
              <a:buSzPct val="100000"/>
              <a:buFont typeface="Wingdings" pitchFamily="2" charset="2"/>
              <a:buChar char="ü"/>
            </a:pPr>
            <a:endParaRPr lang="it-IT" sz="12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buClr>
                <a:srgbClr val="00B050"/>
              </a:buClr>
              <a:buSzPct val="100000"/>
              <a:buFont typeface="Wingdings" pitchFamily="2" charset="2"/>
              <a:buChar char="ü"/>
            </a:pPr>
            <a:r>
              <a:rPr lang="it-IT" sz="1200" dirty="0">
                <a:solidFill>
                  <a:schemeClr val="tx2">
                    <a:lumMod val="75000"/>
                  </a:schemeClr>
                </a:solidFill>
              </a:rPr>
              <a:t> Accesso immediato a dati tecnici, foto, allegati e storico interventi</a:t>
            </a:r>
          </a:p>
          <a:p>
            <a:pPr>
              <a:buClr>
                <a:srgbClr val="00B050"/>
              </a:buClr>
              <a:buSzPct val="100000"/>
              <a:buFont typeface="Wingdings" pitchFamily="2" charset="2"/>
              <a:buChar char="ü"/>
            </a:pPr>
            <a:endParaRPr lang="it-IT" sz="12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buClr>
                <a:srgbClr val="00B050"/>
              </a:buClr>
              <a:buSzPct val="100000"/>
              <a:buFont typeface="Wingdings" pitchFamily="2" charset="2"/>
              <a:buChar char="ü"/>
            </a:pPr>
            <a:r>
              <a:rPr lang="it-IT" sz="1200" dirty="0">
                <a:solidFill>
                  <a:schemeClr val="tx2">
                    <a:lumMod val="75000"/>
                  </a:schemeClr>
                </a:solidFill>
              </a:rPr>
              <a:t> Utility per la chiusura multipla di più interventi</a:t>
            </a: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7819" y="1023874"/>
            <a:ext cx="2212773" cy="1605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CasellaDiTesto 12"/>
          <p:cNvSpPr txBox="1"/>
          <p:nvPr/>
        </p:nvSpPr>
        <p:spPr>
          <a:xfrm>
            <a:off x="307975" y="781877"/>
            <a:ext cx="16722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>
                <a:solidFill>
                  <a:schemeClr val="tx2">
                    <a:lumMod val="75000"/>
                  </a:schemeClr>
                </a:solidFill>
                <a:latin typeface="Helvetica Narrow" pitchFamily="34" charset="0"/>
              </a:rPr>
              <a:t>Intervento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307975" y="1275606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b="1" dirty="0">
                <a:solidFill>
                  <a:schemeClr val="tx2">
                    <a:lumMod val="75000"/>
                  </a:schemeClr>
                </a:solidFill>
              </a:rPr>
              <a:t>Etichetta QR Code e utility di chiusura multipla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826026"/>
            <a:ext cx="2808312" cy="197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499742"/>
            <a:ext cx="1644522" cy="2378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1254" y="807046"/>
            <a:ext cx="1733755" cy="2631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ttangolo 15">
            <a:extLst>
              <a:ext uri="{FF2B5EF4-FFF2-40B4-BE49-F238E27FC236}">
                <a16:creationId xmlns:a16="http://schemas.microsoft.com/office/drawing/2014/main" id="{310293D6-32DF-4C68-A7C0-F344B2B87D4B}"/>
              </a:ext>
            </a:extLst>
          </p:cNvPr>
          <p:cNvSpPr/>
          <p:nvPr/>
        </p:nvSpPr>
        <p:spPr>
          <a:xfrm>
            <a:off x="1043608" y="411510"/>
            <a:ext cx="1728192" cy="72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8269745"/>
      </p:ext>
    </p:extLst>
  </p:cSld>
  <p:clrMapOvr>
    <a:masterClrMapping/>
  </p:clrMapOvr>
  <p:transition spd="slow" advTm="10494">
    <p:circl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51520" y="843558"/>
            <a:ext cx="13821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>
                <a:solidFill>
                  <a:schemeClr val="tx2">
                    <a:lumMod val="75000"/>
                  </a:schemeClr>
                </a:solidFill>
                <a:latin typeface="Helvetica Narrow" pitchFamily="34" charset="0"/>
              </a:rPr>
              <a:t>Ricambi</a:t>
            </a:r>
          </a:p>
        </p:txBody>
      </p:sp>
      <p:pic>
        <p:nvPicPr>
          <p:cNvPr id="26626" name="Picture 2" descr="Anagrafica Ricamb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843558"/>
            <a:ext cx="4104651" cy="3641064"/>
          </a:xfrm>
          <a:prstGeom prst="rect">
            <a:avLst/>
          </a:prstGeom>
          <a:noFill/>
        </p:spPr>
      </p:pic>
      <p:sp>
        <p:nvSpPr>
          <p:cNvPr id="5" name="CasellaDiTesto 4"/>
          <p:cNvSpPr txBox="1"/>
          <p:nvPr/>
        </p:nvSpPr>
        <p:spPr>
          <a:xfrm>
            <a:off x="251520" y="1347614"/>
            <a:ext cx="33843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b="1" dirty="0">
                <a:solidFill>
                  <a:schemeClr val="tx2">
                    <a:lumMod val="75000"/>
                  </a:schemeClr>
                </a:solidFill>
              </a:rPr>
              <a:t>Gestione dei flussi nel magazzino ricambi: dalla giacenza alla richiesta d’acquisto, l’analisi del fabbisogno e delle scorte minime.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251520" y="1995686"/>
            <a:ext cx="345638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B050"/>
              </a:buClr>
              <a:buSzPct val="100000"/>
              <a:buFont typeface="Wingdings" pitchFamily="2" charset="2"/>
              <a:buChar char="ü"/>
            </a:pPr>
            <a:r>
              <a:rPr lang="it-IT" sz="1200" dirty="0"/>
              <a:t> </a:t>
            </a:r>
            <a:r>
              <a:rPr lang="it-IT" sz="1200" dirty="0">
                <a:solidFill>
                  <a:schemeClr val="tx2">
                    <a:lumMod val="75000"/>
                  </a:schemeClr>
                </a:solidFill>
              </a:rPr>
              <a:t>Anagrafica Ricambi</a:t>
            </a:r>
          </a:p>
          <a:p>
            <a:pPr>
              <a:buClr>
                <a:srgbClr val="00B050"/>
              </a:buClr>
              <a:buSzPct val="100000"/>
              <a:buFont typeface="Wingdings" pitchFamily="2" charset="2"/>
              <a:buChar char="ü"/>
            </a:pPr>
            <a:endParaRPr lang="it-IT" sz="1200" dirty="0"/>
          </a:p>
          <a:p>
            <a:pPr>
              <a:buClr>
                <a:srgbClr val="00B050"/>
              </a:buClr>
              <a:buSzPct val="100000"/>
              <a:buFont typeface="Wingdings" pitchFamily="2" charset="2"/>
              <a:buChar char="ü"/>
            </a:pPr>
            <a:r>
              <a:rPr lang="it-IT" sz="1200" dirty="0"/>
              <a:t> </a:t>
            </a:r>
            <a:r>
              <a:rPr lang="it-IT" sz="1200" dirty="0">
                <a:solidFill>
                  <a:schemeClr val="tx2">
                    <a:lumMod val="75000"/>
                  </a:schemeClr>
                </a:solidFill>
              </a:rPr>
              <a:t>Analisi del Fabbisogno e impegnato su Ordini</a:t>
            </a:r>
          </a:p>
          <a:p>
            <a:pPr>
              <a:buClr>
                <a:srgbClr val="00B050"/>
              </a:buClr>
              <a:buSzPct val="100000"/>
              <a:buFont typeface="Wingdings" pitchFamily="2" charset="2"/>
              <a:buChar char="ü"/>
            </a:pPr>
            <a:endParaRPr lang="it-IT" sz="1200" dirty="0"/>
          </a:p>
          <a:p>
            <a:pPr>
              <a:buClr>
                <a:srgbClr val="00B050"/>
              </a:buClr>
              <a:buSzPct val="100000"/>
              <a:buFont typeface="Wingdings" pitchFamily="2" charset="2"/>
              <a:buChar char="ü"/>
            </a:pPr>
            <a:r>
              <a:rPr lang="it-IT" sz="1200" dirty="0"/>
              <a:t> </a:t>
            </a:r>
            <a:r>
              <a:rPr lang="it-IT" sz="1200" dirty="0">
                <a:solidFill>
                  <a:schemeClr val="tx2">
                    <a:lumMod val="75000"/>
                  </a:schemeClr>
                </a:solidFill>
              </a:rPr>
              <a:t>Emissione/Registrazione Richieste d’Ordine, Proposte d‘Acquisto e DDT</a:t>
            </a:r>
          </a:p>
          <a:p>
            <a:pPr>
              <a:buClr>
                <a:srgbClr val="00B050"/>
              </a:buClr>
              <a:buSzPct val="100000"/>
              <a:buFont typeface="Wingdings" pitchFamily="2" charset="2"/>
              <a:buChar char="ü"/>
            </a:pPr>
            <a:endParaRPr lang="it-IT" sz="1200" dirty="0"/>
          </a:p>
          <a:p>
            <a:pPr>
              <a:buClr>
                <a:srgbClr val="00B050"/>
              </a:buClr>
              <a:buSzPct val="100000"/>
              <a:buFont typeface="Wingdings" pitchFamily="2" charset="2"/>
              <a:buChar char="ü"/>
            </a:pPr>
            <a:r>
              <a:rPr lang="it-IT" sz="1200" dirty="0"/>
              <a:t> </a:t>
            </a:r>
            <a:r>
              <a:rPr lang="it-IT" sz="1200" dirty="0">
                <a:solidFill>
                  <a:schemeClr val="tx2">
                    <a:lumMod val="75000"/>
                  </a:schemeClr>
                </a:solidFill>
              </a:rPr>
              <a:t>Registrazione del consumo dei ricambi</a:t>
            </a:r>
          </a:p>
          <a:p>
            <a:pPr>
              <a:buClr>
                <a:srgbClr val="00B050"/>
              </a:buClr>
              <a:buSzPct val="100000"/>
              <a:buFont typeface="Wingdings" pitchFamily="2" charset="2"/>
              <a:buChar char="ü"/>
            </a:pPr>
            <a:endParaRPr lang="it-IT" sz="1200" dirty="0"/>
          </a:p>
          <a:p>
            <a:pPr>
              <a:buClr>
                <a:srgbClr val="00B050"/>
              </a:buClr>
              <a:buSzPct val="100000"/>
              <a:buFont typeface="Wingdings" pitchFamily="2" charset="2"/>
              <a:buChar char="ü"/>
            </a:pPr>
            <a:r>
              <a:rPr lang="it-IT" sz="1200" dirty="0"/>
              <a:t> </a:t>
            </a:r>
            <a:r>
              <a:rPr lang="it-IT" sz="1200" dirty="0">
                <a:solidFill>
                  <a:schemeClr val="tx2">
                    <a:lumMod val="75000"/>
                  </a:schemeClr>
                </a:solidFill>
              </a:rPr>
              <a:t>Monitoraggio della movimentazione di magazzino</a:t>
            </a:r>
          </a:p>
          <a:p>
            <a:pPr>
              <a:buClr>
                <a:srgbClr val="00B050"/>
              </a:buClr>
              <a:buSzPct val="100000"/>
              <a:buFont typeface="Wingdings" pitchFamily="2" charset="2"/>
              <a:buChar char="ü"/>
            </a:pPr>
            <a:endParaRPr lang="it-IT" sz="1200" dirty="0"/>
          </a:p>
          <a:p>
            <a:pPr>
              <a:buClr>
                <a:srgbClr val="00B050"/>
              </a:buClr>
              <a:buSzPct val="100000"/>
              <a:buFont typeface="Wingdings" pitchFamily="2" charset="2"/>
              <a:buChar char="ü"/>
            </a:pPr>
            <a:r>
              <a:rPr lang="it-IT" sz="1200" dirty="0"/>
              <a:t> </a:t>
            </a:r>
            <a:r>
              <a:rPr lang="it-IT" sz="1200" dirty="0">
                <a:solidFill>
                  <a:schemeClr val="tx2">
                    <a:lumMod val="75000"/>
                  </a:schemeClr>
                </a:solidFill>
              </a:rPr>
              <a:t>Storico dei costi e disponibilità</a:t>
            </a:r>
          </a:p>
          <a:p>
            <a:pPr>
              <a:buClr>
                <a:srgbClr val="00B050"/>
              </a:buClr>
              <a:buSzPct val="100000"/>
              <a:buFont typeface="Wingdings" pitchFamily="2" charset="2"/>
              <a:buChar char="ü"/>
            </a:pPr>
            <a:endParaRPr lang="it-IT" sz="12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buClr>
                <a:srgbClr val="00B050"/>
              </a:buClr>
              <a:buSzPct val="100000"/>
              <a:buFont typeface="Wingdings" pitchFamily="2" charset="2"/>
              <a:buChar char="ü"/>
            </a:pPr>
            <a:r>
              <a:rPr lang="it-IT" sz="1200" dirty="0">
                <a:solidFill>
                  <a:schemeClr val="tx2">
                    <a:lumMod val="75000"/>
                  </a:schemeClr>
                </a:solidFill>
              </a:rPr>
              <a:t> Utility per gli Inventari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0C68A0E3-8F13-4E6F-B397-AEFBEFC754FB}"/>
              </a:ext>
            </a:extLst>
          </p:cNvPr>
          <p:cNvSpPr/>
          <p:nvPr/>
        </p:nvSpPr>
        <p:spPr>
          <a:xfrm>
            <a:off x="1043608" y="411510"/>
            <a:ext cx="1728192" cy="72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ransition spd="slow" advTm="10494">
    <p:circl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51520" y="843558"/>
            <a:ext cx="31902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>
                <a:solidFill>
                  <a:schemeClr val="tx2">
                    <a:lumMod val="75000"/>
                  </a:schemeClr>
                </a:solidFill>
                <a:latin typeface="Helvetica Narrow" pitchFamily="34" charset="0"/>
              </a:rPr>
              <a:t>Analisi Costi e Indici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251520" y="1347614"/>
            <a:ext cx="33843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b="1" dirty="0">
                <a:solidFill>
                  <a:schemeClr val="tx2">
                    <a:lumMod val="75000"/>
                  </a:schemeClr>
                </a:solidFill>
              </a:rPr>
              <a:t>Informazioni statistiche ed analisi sia in formato tabellare che grafico. Le valutazioni sono legate agli esiti degli interventi e ai costi.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251520" y="1995686"/>
            <a:ext cx="345638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B050"/>
              </a:buClr>
              <a:buSzPct val="100000"/>
              <a:buFont typeface="Wingdings" pitchFamily="2" charset="2"/>
              <a:buChar char="ü"/>
            </a:pPr>
            <a:r>
              <a:rPr lang="it-IT" sz="1200" dirty="0">
                <a:solidFill>
                  <a:schemeClr val="tx2">
                    <a:lumMod val="75000"/>
                  </a:schemeClr>
                </a:solidFill>
              </a:rPr>
              <a:t> Carico di Lavoro </a:t>
            </a:r>
          </a:p>
          <a:p>
            <a:pPr>
              <a:buClr>
                <a:srgbClr val="00B050"/>
              </a:buClr>
              <a:buSzPct val="100000"/>
              <a:buFont typeface="Wingdings" pitchFamily="2" charset="2"/>
              <a:buChar char="ü"/>
            </a:pPr>
            <a:endParaRPr lang="it-IT" sz="12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buClr>
                <a:srgbClr val="00B050"/>
              </a:buClr>
              <a:buSzPct val="100000"/>
              <a:buFont typeface="Wingdings" pitchFamily="2" charset="2"/>
              <a:buChar char="ü"/>
            </a:pPr>
            <a:r>
              <a:rPr lang="it-IT" sz="1200" dirty="0">
                <a:solidFill>
                  <a:schemeClr val="tx2">
                    <a:lumMod val="75000"/>
                  </a:schemeClr>
                </a:solidFill>
              </a:rPr>
              <a:t> Tempi stimati da ordini di manutenzione attivi</a:t>
            </a:r>
          </a:p>
          <a:p>
            <a:pPr>
              <a:buClr>
                <a:srgbClr val="00B050"/>
              </a:buClr>
              <a:buSzPct val="100000"/>
              <a:buFont typeface="Wingdings" pitchFamily="2" charset="2"/>
              <a:buChar char="ü"/>
            </a:pPr>
            <a:endParaRPr lang="it-IT" sz="12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buClr>
                <a:srgbClr val="00B050"/>
              </a:buClr>
              <a:buSzPct val="100000"/>
              <a:buFont typeface="Wingdings" pitchFamily="2" charset="2"/>
              <a:buChar char="ü"/>
            </a:pPr>
            <a:r>
              <a:rPr lang="it-IT" sz="1200" dirty="0">
                <a:solidFill>
                  <a:schemeClr val="tx2">
                    <a:lumMod val="75000"/>
                  </a:schemeClr>
                </a:solidFill>
              </a:rPr>
              <a:t> Fabbisogno Ricambi</a:t>
            </a:r>
          </a:p>
          <a:p>
            <a:pPr>
              <a:buClr>
                <a:srgbClr val="00B050"/>
              </a:buClr>
              <a:buSzPct val="100000"/>
              <a:buFont typeface="Wingdings" pitchFamily="2" charset="2"/>
              <a:buChar char="ü"/>
            </a:pPr>
            <a:endParaRPr lang="it-IT" sz="12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buClr>
                <a:srgbClr val="00B050"/>
              </a:buClr>
              <a:buSzPct val="100000"/>
              <a:buFont typeface="Wingdings" pitchFamily="2" charset="2"/>
              <a:buChar char="ü"/>
            </a:pPr>
            <a:r>
              <a:rPr lang="it-IT" sz="1200" dirty="0">
                <a:solidFill>
                  <a:schemeClr val="tx2">
                    <a:lumMod val="75000"/>
                  </a:schemeClr>
                </a:solidFill>
              </a:rPr>
              <a:t> Statistiche sugli Interventi </a:t>
            </a:r>
          </a:p>
          <a:p>
            <a:pPr>
              <a:buClr>
                <a:srgbClr val="00B050"/>
              </a:buClr>
              <a:buSzPct val="100000"/>
              <a:buFont typeface="Wingdings" pitchFamily="2" charset="2"/>
              <a:buChar char="ü"/>
            </a:pPr>
            <a:endParaRPr lang="it-IT" sz="12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buClr>
                <a:srgbClr val="00B050"/>
              </a:buClr>
              <a:buSzPct val="100000"/>
              <a:buFont typeface="Wingdings" pitchFamily="2" charset="2"/>
              <a:buChar char="ü"/>
            </a:pPr>
            <a:r>
              <a:rPr lang="it-IT" sz="1200" dirty="0">
                <a:solidFill>
                  <a:schemeClr val="tx2">
                    <a:lumMod val="75000"/>
                  </a:schemeClr>
                </a:solidFill>
              </a:rPr>
              <a:t> Costi della Manutenzione</a:t>
            </a:r>
          </a:p>
          <a:p>
            <a:pPr>
              <a:buClr>
                <a:srgbClr val="00B050"/>
              </a:buClr>
              <a:buSzPct val="100000"/>
              <a:buFont typeface="Wingdings" pitchFamily="2" charset="2"/>
              <a:buChar char="ü"/>
            </a:pPr>
            <a:endParaRPr lang="it-IT" sz="12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buClr>
                <a:srgbClr val="00B050"/>
              </a:buClr>
              <a:buSzPct val="100000"/>
              <a:buFont typeface="Wingdings" pitchFamily="2" charset="2"/>
              <a:buChar char="ü"/>
            </a:pPr>
            <a:r>
              <a:rPr lang="it-IT" sz="1200" dirty="0">
                <a:solidFill>
                  <a:schemeClr val="tx2">
                    <a:lumMod val="75000"/>
                  </a:schemeClr>
                </a:solidFill>
              </a:rPr>
              <a:t> Statistica durata Interventi </a:t>
            </a:r>
          </a:p>
          <a:p>
            <a:pPr>
              <a:buClr>
                <a:srgbClr val="00B050"/>
              </a:buClr>
              <a:buSzPct val="100000"/>
              <a:buFont typeface="Wingdings" pitchFamily="2" charset="2"/>
              <a:buChar char="ü"/>
            </a:pPr>
            <a:endParaRPr lang="it-IT" sz="12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buClr>
                <a:srgbClr val="00B050"/>
              </a:buClr>
              <a:buSzPct val="100000"/>
              <a:buFont typeface="Wingdings" pitchFamily="2" charset="2"/>
              <a:buChar char="ü"/>
            </a:pPr>
            <a:r>
              <a:rPr lang="it-IT" sz="1200" dirty="0">
                <a:solidFill>
                  <a:schemeClr val="tx2">
                    <a:lumMod val="75000"/>
                  </a:schemeClr>
                </a:solidFill>
              </a:rPr>
              <a:t> Indici di Manutenzione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916076"/>
            <a:ext cx="5036820" cy="3223260"/>
          </a:xfrm>
          <a:prstGeom prst="rect">
            <a:avLst/>
          </a:prstGeom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966AD7BC-2EF2-4820-989A-46CDEBA5DE76}"/>
              </a:ext>
            </a:extLst>
          </p:cNvPr>
          <p:cNvSpPr/>
          <p:nvPr/>
        </p:nvSpPr>
        <p:spPr>
          <a:xfrm>
            <a:off x="1043608" y="411510"/>
            <a:ext cx="1728192" cy="72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ransition spd="slow" advTm="10494">
    <p:circl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971600" y="843557"/>
            <a:ext cx="16385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>
                <a:solidFill>
                  <a:schemeClr val="tx2">
                    <a:lumMod val="75000"/>
                  </a:schemeClr>
                </a:solidFill>
                <a:latin typeface="Helvetica Narrow" pitchFamily="34" charset="0"/>
              </a:rPr>
              <a:t>Cruscotto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323528" y="1369680"/>
            <a:ext cx="33843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b="1" dirty="0">
                <a:solidFill>
                  <a:schemeClr val="tx2">
                    <a:lumMod val="75000"/>
                  </a:schemeClr>
                </a:solidFill>
              </a:rPr>
              <a:t>Con il Cruscotto di Prometeo hai sotto controllo il tuo sistema manutentivo, in tempo reale. Gli indicatori grafici ti permettono di individuare subito le criticità.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251520" y="2139702"/>
            <a:ext cx="34563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B050"/>
              </a:buClr>
              <a:buSzPct val="100000"/>
              <a:buFont typeface="Wingdings" pitchFamily="2" charset="2"/>
              <a:buChar char="ü"/>
            </a:pPr>
            <a:r>
              <a:rPr lang="it-IT" sz="1200" dirty="0"/>
              <a:t> </a:t>
            </a:r>
            <a:r>
              <a:rPr lang="it-IT" sz="1200" dirty="0">
                <a:solidFill>
                  <a:schemeClr val="tx2"/>
                </a:solidFill>
              </a:rPr>
              <a:t>Indicatori personalizzabili</a:t>
            </a:r>
          </a:p>
          <a:p>
            <a:pPr>
              <a:buClr>
                <a:srgbClr val="00B050"/>
              </a:buClr>
              <a:buSzPct val="100000"/>
              <a:buFont typeface="Wingdings" pitchFamily="2" charset="2"/>
              <a:buChar char="ü"/>
            </a:pPr>
            <a:endParaRPr lang="it-IT" sz="1200" dirty="0">
              <a:solidFill>
                <a:schemeClr val="tx2"/>
              </a:solidFill>
            </a:endParaRPr>
          </a:p>
          <a:p>
            <a:pPr>
              <a:buClr>
                <a:srgbClr val="00B050"/>
              </a:buClr>
              <a:buSzPct val="100000"/>
              <a:buFont typeface="Wingdings" pitchFamily="2" charset="2"/>
              <a:buChar char="ü"/>
            </a:pPr>
            <a:r>
              <a:rPr lang="it-IT" sz="1200" dirty="0">
                <a:solidFill>
                  <a:schemeClr val="tx2"/>
                </a:solidFill>
              </a:rPr>
              <a:t> Anomalie facilmente individuabili</a:t>
            </a:r>
          </a:p>
          <a:p>
            <a:pPr>
              <a:buClr>
                <a:srgbClr val="00B050"/>
              </a:buClr>
              <a:buSzPct val="100000"/>
              <a:buFont typeface="Wingdings" pitchFamily="2" charset="2"/>
              <a:buChar char="ü"/>
            </a:pPr>
            <a:endParaRPr lang="it-IT" sz="1200" dirty="0">
              <a:solidFill>
                <a:schemeClr val="tx2"/>
              </a:solidFill>
            </a:endParaRPr>
          </a:p>
          <a:p>
            <a:pPr>
              <a:buClr>
                <a:srgbClr val="00B050"/>
              </a:buClr>
              <a:buSzPct val="100000"/>
              <a:buFont typeface="Wingdings" pitchFamily="2" charset="2"/>
              <a:buChar char="ü"/>
            </a:pPr>
            <a:r>
              <a:rPr lang="it-IT" sz="1200" dirty="0">
                <a:solidFill>
                  <a:schemeClr val="tx2"/>
                </a:solidFill>
              </a:rPr>
              <a:t> Dal grafico al dettaglio con un click</a:t>
            </a:r>
          </a:p>
          <a:p>
            <a:pPr>
              <a:buClr>
                <a:srgbClr val="00B050"/>
              </a:buClr>
              <a:buSzPct val="100000"/>
              <a:buFont typeface="Wingdings" pitchFamily="2" charset="2"/>
              <a:buChar char="ü"/>
            </a:pPr>
            <a:endParaRPr lang="it-IT" sz="1200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885054"/>
            <a:ext cx="4801270" cy="3000794"/>
          </a:xfrm>
          <a:prstGeom prst="rect">
            <a:avLst/>
          </a:prstGeom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FDA17B9A-8B9A-4E51-BB53-611F1DF3A11F}"/>
              </a:ext>
            </a:extLst>
          </p:cNvPr>
          <p:cNvSpPr/>
          <p:nvPr/>
        </p:nvSpPr>
        <p:spPr>
          <a:xfrm>
            <a:off x="1043608" y="411510"/>
            <a:ext cx="1728192" cy="72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ransition spd="slow" advTm="10494">
    <p:circl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23528" y="771550"/>
            <a:ext cx="29523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chemeClr val="tx2">
                    <a:lumMod val="75000"/>
                  </a:schemeClr>
                </a:solidFill>
                <a:latin typeface="Helvetica Narrow" pitchFamily="34" charset="0"/>
              </a:rPr>
              <a:t>Situazione in Tempo Reale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323528" y="1731461"/>
            <a:ext cx="3384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b="1" dirty="0">
                <a:solidFill>
                  <a:schemeClr val="tx2">
                    <a:lumMod val="75000"/>
                  </a:schemeClr>
                </a:solidFill>
              </a:rPr>
              <a:t>Tabellone a pieno schermo per monitor di Reparto e Stabilimento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323528" y="2235517"/>
            <a:ext cx="34563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B050"/>
              </a:buClr>
              <a:buSzPct val="100000"/>
              <a:buFont typeface="Wingdings" pitchFamily="2" charset="2"/>
              <a:buChar char="ü"/>
            </a:pPr>
            <a:r>
              <a:rPr lang="it-IT" sz="1200" dirty="0"/>
              <a:t> </a:t>
            </a:r>
            <a:r>
              <a:rPr lang="it-IT" sz="1200" dirty="0">
                <a:solidFill>
                  <a:schemeClr val="tx2">
                    <a:lumMod val="75000"/>
                  </a:schemeClr>
                </a:solidFill>
              </a:rPr>
              <a:t>Monitor di reparto</a:t>
            </a:r>
          </a:p>
          <a:p>
            <a:pPr>
              <a:buClr>
                <a:srgbClr val="00B050"/>
              </a:buClr>
              <a:buSzPct val="100000"/>
              <a:buFont typeface="Wingdings" pitchFamily="2" charset="2"/>
              <a:buChar char="ü"/>
            </a:pPr>
            <a:endParaRPr lang="it-IT" sz="1200" dirty="0"/>
          </a:p>
          <a:p>
            <a:pPr>
              <a:buClr>
                <a:srgbClr val="00B050"/>
              </a:buClr>
              <a:buSzPct val="100000"/>
              <a:buFont typeface="Wingdings" pitchFamily="2" charset="2"/>
              <a:buChar char="ü"/>
            </a:pPr>
            <a:r>
              <a:rPr lang="it-IT" sz="1200" dirty="0"/>
              <a:t> </a:t>
            </a:r>
            <a:r>
              <a:rPr lang="it-IT" sz="1200" dirty="0">
                <a:solidFill>
                  <a:schemeClr val="tx2">
                    <a:lumMod val="75000"/>
                  </a:schemeClr>
                </a:solidFill>
              </a:rPr>
              <a:t>Aggiornamento automatico</a:t>
            </a:r>
          </a:p>
          <a:p>
            <a:pPr>
              <a:buClr>
                <a:srgbClr val="00B050"/>
              </a:buClr>
              <a:buSzPct val="100000"/>
              <a:buFont typeface="Wingdings" pitchFamily="2" charset="2"/>
              <a:buChar char="ü"/>
            </a:pPr>
            <a:endParaRPr lang="it-IT" sz="1200" dirty="0"/>
          </a:p>
          <a:p>
            <a:pPr>
              <a:buClr>
                <a:srgbClr val="00B050"/>
              </a:buClr>
              <a:buSzPct val="100000"/>
              <a:buFont typeface="Wingdings" pitchFamily="2" charset="2"/>
              <a:buChar char="ü"/>
            </a:pPr>
            <a:r>
              <a:rPr lang="it-IT" sz="1200" dirty="0"/>
              <a:t> </a:t>
            </a:r>
            <a:r>
              <a:rPr lang="it-IT" sz="1200" dirty="0">
                <a:solidFill>
                  <a:schemeClr val="tx2">
                    <a:lumMod val="75000"/>
                  </a:schemeClr>
                </a:solidFill>
              </a:rPr>
              <a:t>Filtrabile e Personalizzabile</a:t>
            </a:r>
          </a:p>
          <a:p>
            <a:pPr>
              <a:buClr>
                <a:srgbClr val="00B050"/>
              </a:buClr>
              <a:buSzPct val="100000"/>
              <a:buFont typeface="Wingdings" pitchFamily="2" charset="2"/>
              <a:buChar char="ü"/>
            </a:pPr>
            <a:endParaRPr lang="it-IT" sz="1200" dirty="0"/>
          </a:p>
        </p:txBody>
      </p:sp>
      <p:pic>
        <p:nvPicPr>
          <p:cNvPr id="5123" name="Picture 3" descr="M:\Commerciale\ManutenzioneImpianti\Fiere&amp;Eventi\2018\MCM_Verona\Daniele\Dashboard WE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4261" y="767579"/>
            <a:ext cx="5170892" cy="3368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7253221A-83FF-42FF-964E-C29453D0BFD6}"/>
              </a:ext>
            </a:extLst>
          </p:cNvPr>
          <p:cNvSpPr/>
          <p:nvPr/>
        </p:nvSpPr>
        <p:spPr>
          <a:xfrm>
            <a:off x="1043608" y="411510"/>
            <a:ext cx="1728192" cy="72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2725922"/>
      </p:ext>
    </p:extLst>
  </p:cSld>
  <p:clrMapOvr>
    <a:masterClrMapping/>
  </p:clrMapOvr>
  <p:transition spd="slow" advTm="10494">
    <p:circl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Valter\Desktop\Fiere\2018\MCM_Milano\ImmaginiWorkshop\AppProd_CalendarioOdm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586775"/>
            <a:ext cx="1299076" cy="2291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Valter\Desktop\Fiere\2018\MCM_Milano\ImmaginiWorkshop\AppProd_NuovoOdm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6832" y="1958099"/>
            <a:ext cx="1299304" cy="2291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sellaDiTesto 6"/>
          <p:cNvSpPr txBox="1"/>
          <p:nvPr/>
        </p:nvSpPr>
        <p:spPr>
          <a:xfrm>
            <a:off x="323900" y="1415554"/>
            <a:ext cx="390719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B050"/>
              </a:buClr>
              <a:buSzPct val="100000"/>
              <a:buFont typeface="Wingdings" pitchFamily="2" charset="2"/>
              <a:buChar char="ü"/>
            </a:pPr>
            <a:r>
              <a:rPr lang="it-IT" sz="1200" dirty="0">
                <a:solidFill>
                  <a:schemeClr val="tx2"/>
                </a:solidFill>
              </a:rPr>
              <a:t> Nuova </a:t>
            </a:r>
            <a:r>
              <a:rPr lang="it-IT" sz="1200" dirty="0" err="1">
                <a:solidFill>
                  <a:schemeClr val="tx2"/>
                </a:solidFill>
              </a:rPr>
              <a:t>App</a:t>
            </a:r>
            <a:r>
              <a:rPr lang="it-IT" sz="1200" dirty="0">
                <a:solidFill>
                  <a:schemeClr val="tx2"/>
                </a:solidFill>
              </a:rPr>
              <a:t> dedicata a chi opera sull’Impianto</a:t>
            </a:r>
          </a:p>
          <a:p>
            <a:pPr>
              <a:buClr>
                <a:srgbClr val="00B050"/>
              </a:buClr>
              <a:buSzPct val="100000"/>
              <a:buFont typeface="Wingdings" pitchFamily="2" charset="2"/>
              <a:buChar char="ü"/>
            </a:pPr>
            <a:endParaRPr lang="it-IT" sz="1200" dirty="0">
              <a:solidFill>
                <a:schemeClr val="tx2"/>
              </a:solidFill>
            </a:endParaRPr>
          </a:p>
          <a:p>
            <a:pPr>
              <a:buClr>
                <a:srgbClr val="00B050"/>
              </a:buClr>
              <a:buSzPct val="100000"/>
              <a:buFont typeface="Wingdings" pitchFamily="2" charset="2"/>
              <a:buChar char="ü"/>
            </a:pPr>
            <a:r>
              <a:rPr lang="it-IT" sz="1200" dirty="0">
                <a:solidFill>
                  <a:schemeClr val="tx2"/>
                </a:solidFill>
              </a:rPr>
              <a:t> Calendario delle Attività Manutentive </a:t>
            </a:r>
          </a:p>
          <a:p>
            <a:pPr>
              <a:buClr>
                <a:srgbClr val="00B050"/>
              </a:buClr>
              <a:buSzPct val="100000"/>
              <a:buFont typeface="Wingdings" pitchFamily="2" charset="2"/>
              <a:buChar char="ü"/>
            </a:pPr>
            <a:endParaRPr lang="it-IT" sz="1200" dirty="0">
              <a:solidFill>
                <a:schemeClr val="tx2"/>
              </a:solidFill>
            </a:endParaRPr>
          </a:p>
          <a:p>
            <a:pPr>
              <a:buClr>
                <a:srgbClr val="00B050"/>
              </a:buClr>
              <a:buSzPct val="100000"/>
              <a:buFont typeface="Wingdings" pitchFamily="2" charset="2"/>
              <a:buChar char="ü"/>
            </a:pPr>
            <a:r>
              <a:rPr lang="it-IT" sz="1200" dirty="0">
                <a:solidFill>
                  <a:schemeClr val="tx2"/>
                </a:solidFill>
              </a:rPr>
              <a:t> Apertura Segnalazioni</a:t>
            </a:r>
          </a:p>
          <a:p>
            <a:pPr>
              <a:buClr>
                <a:srgbClr val="00B050"/>
              </a:buClr>
              <a:buSzPct val="100000"/>
              <a:buFont typeface="Wingdings" pitchFamily="2" charset="2"/>
              <a:buChar char="ü"/>
            </a:pPr>
            <a:endParaRPr lang="it-IT" sz="1200" dirty="0">
              <a:solidFill>
                <a:schemeClr val="tx2"/>
              </a:solidFill>
            </a:endParaRPr>
          </a:p>
          <a:p>
            <a:pPr>
              <a:buClr>
                <a:srgbClr val="00B050"/>
              </a:buClr>
              <a:buSzPct val="100000"/>
              <a:buFont typeface="Wingdings" pitchFamily="2" charset="2"/>
              <a:buChar char="ü"/>
            </a:pPr>
            <a:r>
              <a:rPr lang="it-IT" sz="1200" dirty="0">
                <a:solidFill>
                  <a:schemeClr val="tx2"/>
                </a:solidFill>
              </a:rPr>
              <a:t> Storico degli interventi eseguiti</a:t>
            </a:r>
          </a:p>
          <a:p>
            <a:pPr>
              <a:buClr>
                <a:srgbClr val="00B050"/>
              </a:buClr>
              <a:buSzPct val="100000"/>
              <a:buFont typeface="Wingdings" pitchFamily="2" charset="2"/>
              <a:buChar char="ü"/>
            </a:pPr>
            <a:endParaRPr lang="it-IT" sz="1200" dirty="0">
              <a:solidFill>
                <a:schemeClr val="tx2"/>
              </a:solidFill>
            </a:endParaRPr>
          </a:p>
          <a:p>
            <a:pPr>
              <a:buClr>
                <a:srgbClr val="00B050"/>
              </a:buClr>
              <a:buSzPct val="100000"/>
              <a:buFont typeface="Wingdings" pitchFamily="2" charset="2"/>
              <a:buChar char="ü"/>
            </a:pPr>
            <a:r>
              <a:rPr lang="it-IT" sz="1200" dirty="0">
                <a:solidFill>
                  <a:schemeClr val="tx2"/>
                </a:solidFill>
              </a:rPr>
              <a:t> Registrazione fermi Impianto</a:t>
            </a:r>
          </a:p>
          <a:p>
            <a:pPr>
              <a:buClr>
                <a:srgbClr val="00B050"/>
              </a:buClr>
              <a:buSzPct val="100000"/>
              <a:buFont typeface="Wingdings" pitchFamily="2" charset="2"/>
              <a:buChar char="ü"/>
            </a:pPr>
            <a:endParaRPr lang="it-IT" sz="1200" dirty="0">
              <a:solidFill>
                <a:schemeClr val="tx2"/>
              </a:solidFill>
            </a:endParaRPr>
          </a:p>
          <a:p>
            <a:pPr>
              <a:buClr>
                <a:srgbClr val="00B050"/>
              </a:buClr>
              <a:buSzPct val="100000"/>
              <a:buFont typeface="Wingdings" pitchFamily="2" charset="2"/>
              <a:buChar char="ü"/>
            </a:pPr>
            <a:r>
              <a:rPr lang="it-IT" sz="1200" dirty="0">
                <a:solidFill>
                  <a:schemeClr val="tx2"/>
                </a:solidFill>
              </a:rPr>
              <a:t> Principali KPI</a:t>
            </a:r>
          </a:p>
          <a:p>
            <a:pPr>
              <a:buClr>
                <a:srgbClr val="00B050"/>
              </a:buClr>
              <a:buSzPct val="100000"/>
              <a:buFont typeface="Wingdings" pitchFamily="2" charset="2"/>
              <a:buChar char="ü"/>
            </a:pPr>
            <a:endParaRPr lang="it-IT" sz="12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307974" y="781877"/>
            <a:ext cx="58482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chemeClr val="tx2">
                    <a:lumMod val="75000"/>
                  </a:schemeClr>
                </a:solidFill>
                <a:latin typeface="Helvetica Narrow" pitchFamily="34" charset="0"/>
              </a:rPr>
              <a:t>Prometeo Mobile: l’</a:t>
            </a:r>
            <a:r>
              <a:rPr lang="it-IT" sz="2400" b="1" dirty="0" err="1">
                <a:solidFill>
                  <a:schemeClr val="tx2">
                    <a:lumMod val="75000"/>
                  </a:schemeClr>
                </a:solidFill>
                <a:latin typeface="Helvetica Narrow" pitchFamily="34" charset="0"/>
              </a:rPr>
              <a:t>App</a:t>
            </a:r>
            <a:r>
              <a:rPr lang="it-IT" sz="2400" b="1" dirty="0">
                <a:solidFill>
                  <a:schemeClr val="tx2">
                    <a:lumMod val="75000"/>
                  </a:schemeClr>
                </a:solidFill>
                <a:latin typeface="Helvetica Narrow" pitchFamily="34" charset="0"/>
              </a:rPr>
              <a:t> RADDOPPIA</a:t>
            </a:r>
          </a:p>
        </p:txBody>
      </p:sp>
      <p:pic>
        <p:nvPicPr>
          <p:cNvPr id="1030" name="Picture 6" descr="C:\Users\Valter\Desktop\Fiere\2018\MCM_Milano\ImmaginiWorkshop\AppProd_OreDisponibil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343401"/>
            <a:ext cx="1296144" cy="2300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Valter\Desktop\Fiere\2018\MCM_Milano\ImmaginiWorkshop\AppProd_MTBF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699542"/>
            <a:ext cx="2029775" cy="3588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60709875-152D-4A28-83D4-07E8F4A58E16}"/>
              </a:ext>
            </a:extLst>
          </p:cNvPr>
          <p:cNvSpPr/>
          <p:nvPr/>
        </p:nvSpPr>
        <p:spPr>
          <a:xfrm>
            <a:off x="1043608" y="411510"/>
            <a:ext cx="1728192" cy="72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09626839"/>
      </p:ext>
    </p:extLst>
  </p:cSld>
  <p:clrMapOvr>
    <a:masterClrMapping/>
  </p:clrMapOvr>
  <p:transition spd="slow" advTm="10494">
    <p:circl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13322" y="863936"/>
            <a:ext cx="2757609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91664" y="935944"/>
            <a:ext cx="2217154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magine 5" descr="ScatolaManutenzioneSmal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7544" y="863935"/>
            <a:ext cx="2486006" cy="3724039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4192000" y="2871976"/>
            <a:ext cx="29722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000" b="1" dirty="0">
                <a:solidFill>
                  <a:srgbClr val="EB6909"/>
                </a:solidFill>
                <a:latin typeface="Helvetica Narrow" pitchFamily="34" charset="0"/>
              </a:rPr>
              <a:t>Partner Informatici</a:t>
            </a:r>
          </a:p>
          <a:p>
            <a:pPr algn="ctr"/>
            <a:r>
              <a:rPr lang="it-IT" sz="2000" b="1" dirty="0">
                <a:solidFill>
                  <a:srgbClr val="EB6909"/>
                </a:solidFill>
                <a:latin typeface="Helvetica Narrow" pitchFamily="34" charset="0"/>
              </a:rPr>
              <a:t>al servizio della qualità</a:t>
            </a:r>
          </a:p>
        </p:txBody>
      </p:sp>
      <p:pic>
        <p:nvPicPr>
          <p:cNvPr id="3" name="Picture 3" descr="progetto_logo_edp2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1664" y="3687001"/>
            <a:ext cx="2998788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09D3CC12-A225-456C-90E6-E46D038D91A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3159" y="3580920"/>
            <a:ext cx="1754218" cy="863038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384EBA58-1FCB-4E13-8DEC-D58704AA1A06}"/>
              </a:ext>
            </a:extLst>
          </p:cNvPr>
          <p:cNvSpPr txBox="1"/>
          <p:nvPr/>
        </p:nvSpPr>
        <p:spPr>
          <a:xfrm flipH="1">
            <a:off x="7049225" y="4305458"/>
            <a:ext cx="1368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chemeClr val="bg1">
                    <a:lumMod val="65000"/>
                  </a:schemeClr>
                </a:solidFill>
              </a:rPr>
              <a:t>www.csb.it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FC7D8A75-EA5B-4EBC-93D1-5D224AC2C8A6}"/>
              </a:ext>
            </a:extLst>
          </p:cNvPr>
          <p:cNvSpPr/>
          <p:nvPr/>
        </p:nvSpPr>
        <p:spPr>
          <a:xfrm>
            <a:off x="1043608" y="411510"/>
            <a:ext cx="1728192" cy="72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36184462"/>
      </p:ext>
    </p:extLst>
  </p:cSld>
  <p:clrMapOvr>
    <a:masterClrMapping/>
  </p:clrMapOvr>
  <p:transition spd="slow" advTm="10494">
    <p:circl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5C95F105-CD37-46F7-8E69-3B0FF13380E3}"/>
              </a:ext>
            </a:extLst>
          </p:cNvPr>
          <p:cNvSpPr/>
          <p:nvPr/>
        </p:nvSpPr>
        <p:spPr>
          <a:xfrm>
            <a:off x="1043608" y="411510"/>
            <a:ext cx="1944216" cy="72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55157971-4278-4CFC-9D3F-15472B55BD18}"/>
              </a:ext>
            </a:extLst>
          </p:cNvPr>
          <p:cNvSpPr txBox="1"/>
          <p:nvPr/>
        </p:nvSpPr>
        <p:spPr>
          <a:xfrm>
            <a:off x="4499992" y="895821"/>
            <a:ext cx="374441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i="1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Esperienza pluridecennale in</a:t>
            </a:r>
          </a:p>
          <a:p>
            <a:pPr algn="ctr"/>
            <a:r>
              <a:rPr lang="it-IT" sz="2000" i="1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svariati  settori merceologici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Metallurgia e Acciaierie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Fonderie – Pressofusioni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Produzione Stampi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Lavorazione del legno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Profilati di Alluminio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Lavorazioni meccaniche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Vetrerie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Automotive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Ricambisti auto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Cantine e Distillerie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…..</a:t>
            </a:r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2736C92E-FBDC-412F-8888-8399E4C417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525110" y="2859782"/>
            <a:ext cx="3470826" cy="1938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5A645C9F-F4AB-42BB-8C79-6EA4D24BCB83}"/>
              </a:ext>
            </a:extLst>
          </p:cNvPr>
          <p:cNvSpPr txBox="1"/>
          <p:nvPr/>
        </p:nvSpPr>
        <p:spPr>
          <a:xfrm>
            <a:off x="251520" y="895821"/>
            <a:ext cx="41044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campo industriale, CSB offre il meglio della tecnologia hardware e software, per dare all’impresa molti automatismi gestionali e di controllo.</a:t>
            </a:r>
            <a:endParaRPr lang="it-IT" sz="2000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AE0B366F-AA75-421E-B897-99D0161B5565}"/>
              </a:ext>
            </a:extLst>
          </p:cNvPr>
          <p:cNvSpPr txBox="1"/>
          <p:nvPr/>
        </p:nvSpPr>
        <p:spPr>
          <a:xfrm>
            <a:off x="971600" y="2859782"/>
            <a:ext cx="2664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00" b="1" i="1" dirty="0">
                <a:solidFill>
                  <a:schemeClr val="bg1"/>
                </a:solidFill>
              </a:rPr>
              <a:t>La Fabbrica è come un giocattolo, </a:t>
            </a:r>
          </a:p>
          <a:p>
            <a:r>
              <a:rPr lang="it-IT" sz="1000" b="1" i="1" dirty="0">
                <a:solidFill>
                  <a:schemeClr val="bg1"/>
                </a:solidFill>
              </a:rPr>
              <a:t>ci si diverte se tutto funziona alla perfezione</a:t>
            </a:r>
          </a:p>
        </p:txBody>
      </p:sp>
    </p:spTree>
    <p:extLst>
      <p:ext uri="{BB962C8B-B14F-4D97-AF65-F5344CB8AC3E}">
        <p14:creationId xmlns:p14="http://schemas.microsoft.com/office/powerpoint/2010/main" val="1999213858"/>
      </p:ext>
    </p:extLst>
  </p:cSld>
  <p:clrMapOvr>
    <a:masterClrMapping/>
  </p:clrMapOvr>
  <p:transition spd="slow" advTm="10494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sellaDiTesto 10"/>
          <p:cNvSpPr txBox="1"/>
          <p:nvPr/>
        </p:nvSpPr>
        <p:spPr>
          <a:xfrm>
            <a:off x="5220072" y="2571750"/>
            <a:ext cx="3650158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tx2"/>
                </a:solidFill>
              </a:rPr>
              <a:t>In collaborazione con</a:t>
            </a:r>
          </a:p>
          <a:p>
            <a:pPr algn="ctr">
              <a:spcAft>
                <a:spcPts val="600"/>
              </a:spcAft>
            </a:pPr>
            <a:r>
              <a:rPr lang="it-IT" b="1" dirty="0">
                <a:solidFill>
                  <a:schemeClr val="tx2"/>
                </a:solidFill>
              </a:rPr>
              <a:t>INFORMATICA EDP presenta:</a:t>
            </a:r>
          </a:p>
          <a:p>
            <a:pPr algn="ctr"/>
            <a:r>
              <a:rPr lang="it-IT" b="1" dirty="0">
                <a:solidFill>
                  <a:schemeClr val="tx2"/>
                </a:solidFill>
              </a:rPr>
              <a:t>La manutenzione semplice, flessibile e orientata all’Industria 4.0.</a:t>
            </a:r>
          </a:p>
          <a:p>
            <a:pPr algn="ctr"/>
            <a:br>
              <a:rPr lang="it-IT" b="1" dirty="0">
                <a:solidFill>
                  <a:schemeClr val="tx2"/>
                </a:solidFill>
              </a:rPr>
            </a:br>
            <a:endParaRPr lang="it-IT" b="1" dirty="0">
              <a:solidFill>
                <a:schemeClr val="tx2"/>
              </a:solidFill>
            </a:endParaRPr>
          </a:p>
          <a:p>
            <a:pPr algn="ctr"/>
            <a:r>
              <a:rPr lang="it-IT" sz="1100" b="1" dirty="0">
                <a:solidFill>
                  <a:schemeClr val="tx2"/>
                </a:solidFill>
              </a:rPr>
              <a:t>il Team di Prometeo</a:t>
            </a:r>
            <a:endParaRPr lang="it-IT" sz="1400" b="1" dirty="0">
              <a:solidFill>
                <a:schemeClr val="tx2"/>
              </a:solidFill>
            </a:endParaRPr>
          </a:p>
        </p:txBody>
      </p:sp>
      <p:pic>
        <p:nvPicPr>
          <p:cNvPr id="2051" name="Picture 3" descr="C:\Users\Daniele\Desktop\rollup-0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58" y="771550"/>
            <a:ext cx="4674898" cy="4032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D557B58F-D05B-458E-ABB5-53B82CB7F7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636" y="915566"/>
            <a:ext cx="2927282" cy="1440160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1B2F853D-6F76-4541-8344-EA9B010C3B50}"/>
              </a:ext>
            </a:extLst>
          </p:cNvPr>
          <p:cNvSpPr/>
          <p:nvPr/>
        </p:nvSpPr>
        <p:spPr>
          <a:xfrm>
            <a:off x="1043608" y="411510"/>
            <a:ext cx="1728192" cy="72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83292579"/>
      </p:ext>
    </p:extLst>
  </p:cSld>
  <p:clrMapOvr>
    <a:masterClrMapping/>
  </p:clrMapOvr>
  <p:transition spd="slow" advTm="10494">
    <p:circl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484" y="1920464"/>
            <a:ext cx="2149636" cy="1587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magine 8" descr="manutenzione_2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83014" y="915566"/>
            <a:ext cx="3073162" cy="436456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3102268" y="4011910"/>
            <a:ext cx="30731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EB6909"/>
                </a:solidFill>
                <a:latin typeface="Calibri" panose="020F0502020204030204" pitchFamily="34" charset="0"/>
              </a:rPr>
              <a:t>Manutenzione 4.0</a:t>
            </a:r>
            <a:br>
              <a:rPr lang="it-IT" sz="24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</a:br>
            <a:endParaRPr lang="it-IT" sz="2400" b="1" dirty="0">
              <a:solidFill>
                <a:srgbClr val="EB6909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6979845" y="741561"/>
            <a:ext cx="1550293" cy="1600438"/>
          </a:xfrm>
          <a:prstGeom prst="rect">
            <a:avLst/>
          </a:prstGeom>
          <a:noFill/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buClr>
                <a:srgbClr val="00B050"/>
              </a:buClr>
              <a:buSzPct val="100000"/>
            </a:pPr>
            <a:r>
              <a:rPr lang="it-IT" sz="1400" b="1" dirty="0">
                <a:solidFill>
                  <a:srgbClr val="EB6909"/>
                </a:solidFill>
                <a:latin typeface="Calibri" panose="020F0502020204030204" pitchFamily="34" charset="0"/>
              </a:rPr>
              <a:t>ERP Aziendale</a:t>
            </a:r>
          </a:p>
          <a:p>
            <a:pPr algn="ctr">
              <a:buClr>
                <a:srgbClr val="00B050"/>
              </a:buClr>
              <a:buSzPct val="100000"/>
            </a:pPr>
            <a:endParaRPr lang="it-IT" sz="1200" dirty="0">
              <a:solidFill>
                <a:schemeClr val="tx2"/>
              </a:solidFill>
            </a:endParaRPr>
          </a:p>
          <a:p>
            <a:pPr>
              <a:buClr>
                <a:srgbClr val="00B050"/>
              </a:buClr>
              <a:buSzPct val="100000"/>
              <a:buFont typeface="Wingdings" pitchFamily="2" charset="2"/>
              <a:buChar char="ü"/>
            </a:pPr>
            <a:r>
              <a:rPr lang="it-IT" sz="1200" dirty="0">
                <a:solidFill>
                  <a:schemeClr val="tx2"/>
                </a:solidFill>
              </a:rPr>
              <a:t> Magazzino</a:t>
            </a:r>
          </a:p>
          <a:p>
            <a:pPr>
              <a:buClr>
                <a:srgbClr val="00B050"/>
              </a:buClr>
              <a:buSzPct val="100000"/>
              <a:buFont typeface="Wingdings" pitchFamily="2" charset="2"/>
              <a:buChar char="ü"/>
            </a:pPr>
            <a:endParaRPr lang="it-IT" sz="1200" dirty="0">
              <a:solidFill>
                <a:schemeClr val="tx2"/>
              </a:solidFill>
            </a:endParaRPr>
          </a:p>
          <a:p>
            <a:pPr>
              <a:buClr>
                <a:srgbClr val="00B050"/>
              </a:buClr>
              <a:buSzPct val="100000"/>
              <a:buFont typeface="Wingdings" pitchFamily="2" charset="2"/>
              <a:buChar char="ü"/>
            </a:pPr>
            <a:r>
              <a:rPr lang="it-IT" sz="1200" dirty="0">
                <a:solidFill>
                  <a:schemeClr val="tx2"/>
                </a:solidFill>
              </a:rPr>
              <a:t> Cespiti</a:t>
            </a:r>
          </a:p>
          <a:p>
            <a:pPr>
              <a:buClr>
                <a:srgbClr val="00B050"/>
              </a:buClr>
              <a:buSzPct val="100000"/>
              <a:buFont typeface="Wingdings" pitchFamily="2" charset="2"/>
              <a:buChar char="ü"/>
            </a:pPr>
            <a:endParaRPr lang="it-IT" sz="1200" dirty="0">
              <a:solidFill>
                <a:schemeClr val="tx2"/>
              </a:solidFill>
            </a:endParaRPr>
          </a:p>
          <a:p>
            <a:pPr>
              <a:buClr>
                <a:srgbClr val="00B050"/>
              </a:buClr>
              <a:buSzPct val="100000"/>
              <a:buFont typeface="Wingdings" pitchFamily="2" charset="2"/>
              <a:buChar char="ü"/>
            </a:pPr>
            <a:r>
              <a:rPr lang="it-IT" sz="1200" dirty="0">
                <a:solidFill>
                  <a:schemeClr val="tx2"/>
                </a:solidFill>
              </a:rPr>
              <a:t> Spese</a:t>
            </a:r>
          </a:p>
          <a:p>
            <a:pPr>
              <a:buClr>
                <a:srgbClr val="00B050"/>
              </a:buClr>
              <a:buSzPct val="100000"/>
              <a:buFont typeface="Wingdings" pitchFamily="2" charset="2"/>
              <a:buChar char="ü"/>
            </a:pPr>
            <a:endParaRPr lang="it-IT" sz="1200" dirty="0">
              <a:solidFill>
                <a:schemeClr val="tx2"/>
              </a:solidFill>
            </a:endParaRPr>
          </a:p>
        </p:txBody>
      </p:sp>
      <p:sp>
        <p:nvSpPr>
          <p:cNvPr id="12" name="Freccia bidirezionale orizzontale 11"/>
          <p:cNvSpPr/>
          <p:nvPr/>
        </p:nvSpPr>
        <p:spPr>
          <a:xfrm rot="19949964">
            <a:off x="5636092" y="1820426"/>
            <a:ext cx="1257535" cy="123363"/>
          </a:xfrm>
          <a:prstGeom prst="leftRightArrow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it-IT" sz="1600"/>
          </a:p>
        </p:txBody>
      </p:sp>
      <p:sp>
        <p:nvSpPr>
          <p:cNvPr id="13" name="CasellaDiTesto 12"/>
          <p:cNvSpPr txBox="1"/>
          <p:nvPr/>
        </p:nvSpPr>
        <p:spPr>
          <a:xfrm>
            <a:off x="644342" y="3075806"/>
            <a:ext cx="1529681" cy="1600438"/>
          </a:xfrm>
          <a:prstGeom prst="rect">
            <a:avLst/>
          </a:prstGeom>
          <a:noFill/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buClr>
                <a:srgbClr val="00B050"/>
              </a:buClr>
              <a:buSzPct val="100000"/>
            </a:pPr>
            <a:r>
              <a:rPr lang="it-IT" sz="1400" b="1" dirty="0">
                <a:solidFill>
                  <a:srgbClr val="EB6909"/>
                </a:solidFill>
                <a:latin typeface="Calibri" panose="020F0502020204030204" pitchFamily="34" charset="0"/>
              </a:rPr>
              <a:t>Sensori</a:t>
            </a:r>
          </a:p>
          <a:p>
            <a:pPr algn="ctr">
              <a:buClr>
                <a:srgbClr val="00B050"/>
              </a:buClr>
              <a:buSzPct val="100000"/>
            </a:pPr>
            <a:endParaRPr lang="it-IT" sz="1200" dirty="0">
              <a:solidFill>
                <a:schemeClr val="tx2"/>
              </a:solidFill>
            </a:endParaRPr>
          </a:p>
          <a:p>
            <a:pPr>
              <a:buClr>
                <a:srgbClr val="00B050"/>
              </a:buClr>
              <a:buSzPct val="100000"/>
              <a:buFont typeface="Wingdings" pitchFamily="2" charset="2"/>
              <a:buChar char="ü"/>
            </a:pPr>
            <a:r>
              <a:rPr lang="it-IT" sz="1200" dirty="0">
                <a:solidFill>
                  <a:schemeClr val="tx2"/>
                </a:solidFill>
              </a:rPr>
              <a:t> Temperature</a:t>
            </a:r>
          </a:p>
          <a:p>
            <a:pPr>
              <a:buClr>
                <a:srgbClr val="00B050"/>
              </a:buClr>
              <a:buSzPct val="100000"/>
              <a:buFont typeface="Wingdings" pitchFamily="2" charset="2"/>
              <a:buChar char="ü"/>
            </a:pPr>
            <a:endParaRPr lang="it-IT" sz="1200" dirty="0">
              <a:solidFill>
                <a:schemeClr val="tx2"/>
              </a:solidFill>
            </a:endParaRPr>
          </a:p>
          <a:p>
            <a:pPr>
              <a:buClr>
                <a:srgbClr val="00B050"/>
              </a:buClr>
              <a:buSzPct val="100000"/>
              <a:buFont typeface="Wingdings" pitchFamily="2" charset="2"/>
              <a:buChar char="ü"/>
            </a:pPr>
            <a:r>
              <a:rPr lang="it-IT" sz="1200" dirty="0">
                <a:solidFill>
                  <a:schemeClr val="tx2"/>
                </a:solidFill>
              </a:rPr>
              <a:t> Pressioni</a:t>
            </a:r>
          </a:p>
          <a:p>
            <a:pPr>
              <a:buClr>
                <a:srgbClr val="00B050"/>
              </a:buClr>
              <a:buSzPct val="100000"/>
              <a:buFont typeface="Wingdings" pitchFamily="2" charset="2"/>
              <a:buChar char="ü"/>
            </a:pPr>
            <a:endParaRPr lang="it-IT" sz="1200" dirty="0">
              <a:solidFill>
                <a:schemeClr val="tx2"/>
              </a:solidFill>
            </a:endParaRPr>
          </a:p>
          <a:p>
            <a:pPr>
              <a:buClr>
                <a:srgbClr val="00B050"/>
              </a:buClr>
              <a:buSzPct val="100000"/>
              <a:buFont typeface="Wingdings" pitchFamily="2" charset="2"/>
              <a:buChar char="ü"/>
            </a:pPr>
            <a:r>
              <a:rPr lang="it-IT" sz="1200" dirty="0">
                <a:solidFill>
                  <a:schemeClr val="tx2"/>
                </a:solidFill>
              </a:rPr>
              <a:t> Livelli</a:t>
            </a:r>
          </a:p>
          <a:p>
            <a:pPr>
              <a:buClr>
                <a:srgbClr val="00B050"/>
              </a:buClr>
              <a:buSzPct val="100000"/>
              <a:buFont typeface="Wingdings" pitchFamily="2" charset="2"/>
              <a:buChar char="ü"/>
            </a:pPr>
            <a:endParaRPr lang="it-IT" sz="1200" dirty="0">
              <a:solidFill>
                <a:schemeClr val="tx2"/>
              </a:solidFill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634037" y="741561"/>
            <a:ext cx="1550293" cy="1231106"/>
          </a:xfrm>
          <a:prstGeom prst="rect">
            <a:avLst/>
          </a:prstGeom>
          <a:noFill/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buClr>
                <a:srgbClr val="00B050"/>
              </a:buClr>
              <a:buSzPct val="100000"/>
            </a:pPr>
            <a:r>
              <a:rPr lang="it-IT" sz="1400" b="1" dirty="0">
                <a:solidFill>
                  <a:srgbClr val="EB6909"/>
                </a:solidFill>
                <a:latin typeface="Calibri" panose="020F0502020204030204" pitchFamily="34" charset="0"/>
              </a:rPr>
              <a:t>Impianto</a:t>
            </a:r>
          </a:p>
          <a:p>
            <a:pPr algn="ctr">
              <a:buClr>
                <a:srgbClr val="00B050"/>
              </a:buClr>
              <a:buSzPct val="100000"/>
            </a:pPr>
            <a:endParaRPr lang="it-IT" sz="1200" dirty="0">
              <a:solidFill>
                <a:schemeClr val="tx2"/>
              </a:solidFill>
            </a:endParaRPr>
          </a:p>
          <a:p>
            <a:pPr>
              <a:buClr>
                <a:srgbClr val="00B050"/>
              </a:buClr>
              <a:buSzPct val="100000"/>
              <a:buFont typeface="Wingdings" pitchFamily="2" charset="2"/>
              <a:buChar char="ü"/>
            </a:pPr>
            <a:r>
              <a:rPr lang="it-IT" sz="1200" dirty="0">
                <a:solidFill>
                  <a:schemeClr val="tx2"/>
                </a:solidFill>
              </a:rPr>
              <a:t> Funzionamento</a:t>
            </a:r>
          </a:p>
          <a:p>
            <a:pPr>
              <a:buClr>
                <a:srgbClr val="00B050"/>
              </a:buClr>
              <a:buSzPct val="100000"/>
              <a:buFont typeface="Wingdings" pitchFamily="2" charset="2"/>
              <a:buChar char="ü"/>
            </a:pPr>
            <a:endParaRPr lang="it-IT" sz="1200" dirty="0">
              <a:solidFill>
                <a:schemeClr val="tx2"/>
              </a:solidFill>
            </a:endParaRPr>
          </a:p>
          <a:p>
            <a:pPr>
              <a:buClr>
                <a:srgbClr val="00B050"/>
              </a:buClr>
              <a:buSzPct val="100000"/>
              <a:buFont typeface="Wingdings" pitchFamily="2" charset="2"/>
              <a:buChar char="ü"/>
            </a:pPr>
            <a:r>
              <a:rPr lang="it-IT" sz="1200" dirty="0">
                <a:solidFill>
                  <a:schemeClr val="tx2"/>
                </a:solidFill>
              </a:rPr>
              <a:t> Allarmi</a:t>
            </a:r>
          </a:p>
          <a:p>
            <a:pPr>
              <a:buClr>
                <a:srgbClr val="00B050"/>
              </a:buClr>
              <a:buSzPct val="100000"/>
              <a:buFont typeface="Wingdings" pitchFamily="2" charset="2"/>
              <a:buChar char="ü"/>
            </a:pPr>
            <a:endParaRPr lang="it-IT" sz="1200" dirty="0">
              <a:solidFill>
                <a:schemeClr val="tx2"/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6979845" y="3333476"/>
            <a:ext cx="1512168" cy="1231106"/>
          </a:xfrm>
          <a:prstGeom prst="rect">
            <a:avLst/>
          </a:prstGeom>
          <a:noFill/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buClr>
                <a:srgbClr val="00B050"/>
              </a:buClr>
              <a:buSzPct val="100000"/>
            </a:pPr>
            <a:r>
              <a:rPr lang="it-IT" sz="1400" b="1" dirty="0">
                <a:solidFill>
                  <a:srgbClr val="EB6909"/>
                </a:solidFill>
                <a:latin typeface="Calibri" panose="020F0502020204030204" pitchFamily="34" charset="0"/>
              </a:rPr>
              <a:t>MES</a:t>
            </a:r>
          </a:p>
          <a:p>
            <a:pPr algn="ctr">
              <a:buClr>
                <a:srgbClr val="00B050"/>
              </a:buClr>
              <a:buSzPct val="100000"/>
            </a:pPr>
            <a:endParaRPr lang="it-IT" sz="1200" dirty="0">
              <a:solidFill>
                <a:schemeClr val="tx2"/>
              </a:solidFill>
            </a:endParaRPr>
          </a:p>
          <a:p>
            <a:pPr>
              <a:buClr>
                <a:srgbClr val="00B050"/>
              </a:buClr>
              <a:buSzPct val="100000"/>
              <a:buFont typeface="Wingdings" pitchFamily="2" charset="2"/>
              <a:buChar char="ü"/>
            </a:pPr>
            <a:r>
              <a:rPr lang="it-IT" sz="1200" dirty="0">
                <a:solidFill>
                  <a:schemeClr val="tx2"/>
                </a:solidFill>
              </a:rPr>
              <a:t> Dati Produzione</a:t>
            </a:r>
          </a:p>
          <a:p>
            <a:pPr>
              <a:buClr>
                <a:srgbClr val="00B050"/>
              </a:buClr>
              <a:buSzPct val="100000"/>
              <a:buFont typeface="Wingdings" pitchFamily="2" charset="2"/>
              <a:buChar char="ü"/>
            </a:pPr>
            <a:endParaRPr lang="it-IT" sz="1200" dirty="0">
              <a:solidFill>
                <a:schemeClr val="tx2"/>
              </a:solidFill>
            </a:endParaRPr>
          </a:p>
          <a:p>
            <a:pPr>
              <a:buClr>
                <a:srgbClr val="00B050"/>
              </a:buClr>
              <a:buSzPct val="100000"/>
              <a:buFont typeface="Wingdings" pitchFamily="2" charset="2"/>
              <a:buChar char="ü"/>
            </a:pPr>
            <a:r>
              <a:rPr lang="it-IT" sz="1200" dirty="0">
                <a:solidFill>
                  <a:schemeClr val="tx2"/>
                </a:solidFill>
              </a:rPr>
              <a:t> Stato</a:t>
            </a:r>
          </a:p>
          <a:p>
            <a:pPr>
              <a:buClr>
                <a:srgbClr val="00B050"/>
              </a:buClr>
              <a:buSzPct val="100000"/>
              <a:buFont typeface="Wingdings" pitchFamily="2" charset="2"/>
              <a:buChar char="ü"/>
            </a:pPr>
            <a:endParaRPr lang="it-IT" sz="1200" dirty="0">
              <a:solidFill>
                <a:schemeClr val="tx2"/>
              </a:solidFill>
            </a:endParaRPr>
          </a:p>
        </p:txBody>
      </p:sp>
      <p:sp>
        <p:nvSpPr>
          <p:cNvPr id="16" name="Freccia bidirezionale orizzontale 15"/>
          <p:cNvSpPr/>
          <p:nvPr/>
        </p:nvSpPr>
        <p:spPr>
          <a:xfrm rot="19993649">
            <a:off x="2256397" y="3395907"/>
            <a:ext cx="1257535" cy="123363"/>
          </a:xfrm>
          <a:prstGeom prst="leftRightArrow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it-IT" sz="1600"/>
          </a:p>
        </p:txBody>
      </p:sp>
      <p:sp>
        <p:nvSpPr>
          <p:cNvPr id="17" name="Freccia bidirezionale orizzontale 16"/>
          <p:cNvSpPr/>
          <p:nvPr/>
        </p:nvSpPr>
        <p:spPr>
          <a:xfrm rot="12236641">
            <a:off x="2266937" y="1786931"/>
            <a:ext cx="1257535" cy="123363"/>
          </a:xfrm>
          <a:prstGeom prst="leftRightArrow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it-IT" sz="1600">
              <a:solidFill>
                <a:schemeClr val="tx2"/>
              </a:solidFill>
            </a:endParaRPr>
          </a:p>
        </p:txBody>
      </p:sp>
      <p:sp>
        <p:nvSpPr>
          <p:cNvPr id="18" name="Freccia bidirezionale orizzontale 17"/>
          <p:cNvSpPr/>
          <p:nvPr/>
        </p:nvSpPr>
        <p:spPr>
          <a:xfrm rot="12248805">
            <a:off x="5615810" y="3420706"/>
            <a:ext cx="1257535" cy="123363"/>
          </a:xfrm>
          <a:prstGeom prst="leftRightArrow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it-IT" sz="1600"/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340BD641-5ED1-454F-9F99-7A1555C20E4B}"/>
              </a:ext>
            </a:extLst>
          </p:cNvPr>
          <p:cNvSpPr/>
          <p:nvPr/>
        </p:nvSpPr>
        <p:spPr>
          <a:xfrm>
            <a:off x="1043608" y="411510"/>
            <a:ext cx="1728192" cy="72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12750271"/>
      </p:ext>
    </p:extLst>
  </p:cSld>
  <p:clrMapOvr>
    <a:masterClrMapping/>
  </p:clrMapOvr>
  <p:transition spd="slow" advTm="10494">
    <p:circl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-36512" y="0"/>
            <a:ext cx="9361040" cy="523604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26" name="Picture 2" descr="C:\Users\Daniele\Desktop\rollup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779" y="117896"/>
            <a:ext cx="5192509" cy="5039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0346337"/>
      </p:ext>
    </p:extLst>
  </p:cSld>
  <p:clrMapOvr>
    <a:masterClrMapping/>
  </p:clrMapOvr>
  <p:transition spd="slow" advTm="10494">
    <p:circl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852118" y="1480545"/>
            <a:ext cx="571959" cy="299117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750086" y="3980369"/>
            <a:ext cx="367894" cy="439245"/>
          </a:xfrm>
          <a:prstGeom prst="rect">
            <a:avLst/>
          </a:prstGeom>
        </p:spPr>
      </p:pic>
      <p:pic>
        <p:nvPicPr>
          <p:cNvPr id="66" name="Immagine 6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787939" y="2678804"/>
            <a:ext cx="443600" cy="417327"/>
          </a:xfrm>
          <a:prstGeom prst="rect">
            <a:avLst/>
          </a:prstGeom>
        </p:spPr>
      </p:pic>
      <p:sp>
        <p:nvSpPr>
          <p:cNvPr id="72" name="CasellaDiTesto 71"/>
          <p:cNvSpPr txBox="1"/>
          <p:nvPr/>
        </p:nvSpPr>
        <p:spPr>
          <a:xfrm>
            <a:off x="-812508" y="2336179"/>
            <a:ext cx="5309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/>
              <a:t>WEB</a:t>
            </a:r>
          </a:p>
        </p:txBody>
      </p:sp>
      <p:sp>
        <p:nvSpPr>
          <p:cNvPr id="73" name="CasellaDiTesto 72"/>
          <p:cNvSpPr txBox="1"/>
          <p:nvPr/>
        </p:nvSpPr>
        <p:spPr>
          <a:xfrm>
            <a:off x="-972616" y="1117139"/>
            <a:ext cx="8511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/>
              <a:t>DESKTOP</a:t>
            </a:r>
          </a:p>
        </p:txBody>
      </p:sp>
      <p:sp>
        <p:nvSpPr>
          <p:cNvPr id="74" name="CasellaDiTesto 73"/>
          <p:cNvSpPr txBox="1"/>
          <p:nvPr/>
        </p:nvSpPr>
        <p:spPr>
          <a:xfrm>
            <a:off x="-928726" y="3632125"/>
            <a:ext cx="7633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/>
              <a:t>MOBILE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712714"/>
            <a:ext cx="2448272" cy="1420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CasellaDiTesto 33"/>
          <p:cNvSpPr txBox="1"/>
          <p:nvPr/>
        </p:nvSpPr>
        <p:spPr>
          <a:xfrm>
            <a:off x="467544" y="1424916"/>
            <a:ext cx="508374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B050"/>
              </a:buClr>
              <a:buSzPct val="100000"/>
              <a:buFont typeface="Wingdings" pitchFamily="2" charset="2"/>
              <a:buChar char="ü"/>
            </a:pPr>
            <a:r>
              <a:rPr lang="it-IT" sz="1200" dirty="0">
                <a:solidFill>
                  <a:schemeClr val="tx2"/>
                </a:solidFill>
              </a:rPr>
              <a:t> Anagrafiche impianti con struttura ad albero e identificazione QR-Code, schede tecniche, layout navigabili e ricerca GPS</a:t>
            </a:r>
          </a:p>
          <a:p>
            <a:pPr>
              <a:buClr>
                <a:srgbClr val="00B050"/>
              </a:buClr>
              <a:buSzPct val="100000"/>
              <a:buFont typeface="Wingdings" pitchFamily="2" charset="2"/>
              <a:buChar char="ü"/>
            </a:pPr>
            <a:endParaRPr lang="it-IT" sz="1200" dirty="0">
              <a:solidFill>
                <a:schemeClr val="tx2"/>
              </a:solidFill>
            </a:endParaRPr>
          </a:p>
          <a:p>
            <a:pPr>
              <a:buClr>
                <a:srgbClr val="00B050"/>
              </a:buClr>
              <a:buSzPct val="100000"/>
              <a:buFont typeface="Wingdings" pitchFamily="2" charset="2"/>
              <a:buChar char="ü"/>
            </a:pPr>
            <a:r>
              <a:rPr lang="it-IT" sz="1200" dirty="0">
                <a:solidFill>
                  <a:schemeClr val="tx2"/>
                </a:solidFill>
              </a:rPr>
              <a:t> Registrazione delle attività su guasto, programmate e automatismi per la gestione delle “On </a:t>
            </a:r>
            <a:r>
              <a:rPr lang="it-IT" sz="1200" dirty="0" err="1">
                <a:solidFill>
                  <a:schemeClr val="tx2"/>
                </a:solidFill>
              </a:rPr>
              <a:t>Condition</a:t>
            </a:r>
            <a:r>
              <a:rPr lang="it-IT" sz="1200" dirty="0">
                <a:solidFill>
                  <a:schemeClr val="tx2"/>
                </a:solidFill>
              </a:rPr>
              <a:t>”</a:t>
            </a:r>
          </a:p>
          <a:p>
            <a:pPr>
              <a:buClr>
                <a:srgbClr val="00B050"/>
              </a:buClr>
              <a:buSzPct val="100000"/>
              <a:buFont typeface="Wingdings" pitchFamily="2" charset="2"/>
              <a:buChar char="ü"/>
            </a:pPr>
            <a:endParaRPr lang="it-IT" sz="1200" dirty="0">
              <a:solidFill>
                <a:schemeClr val="tx2"/>
              </a:solidFill>
            </a:endParaRPr>
          </a:p>
          <a:p>
            <a:pPr>
              <a:buClr>
                <a:srgbClr val="00B050"/>
              </a:buClr>
              <a:buSzPct val="100000"/>
              <a:buFont typeface="Wingdings" pitchFamily="2" charset="2"/>
              <a:buChar char="ü"/>
            </a:pPr>
            <a:r>
              <a:rPr lang="it-IT" sz="1200" dirty="0">
                <a:solidFill>
                  <a:schemeClr val="tx2"/>
                </a:solidFill>
              </a:rPr>
              <a:t> Strumenti di analisi approfondita, quali l’EWO e la Machine </a:t>
            </a:r>
            <a:r>
              <a:rPr lang="it-IT" sz="1200" dirty="0" err="1">
                <a:solidFill>
                  <a:schemeClr val="tx2"/>
                </a:solidFill>
              </a:rPr>
              <a:t>Ledger</a:t>
            </a:r>
            <a:endParaRPr lang="it-IT" sz="1200" dirty="0">
              <a:solidFill>
                <a:schemeClr val="tx2"/>
              </a:solidFill>
            </a:endParaRPr>
          </a:p>
          <a:p>
            <a:pPr>
              <a:buClr>
                <a:srgbClr val="00B050"/>
              </a:buClr>
              <a:buSzPct val="100000"/>
              <a:buFont typeface="Wingdings" pitchFamily="2" charset="2"/>
              <a:buChar char="ü"/>
            </a:pPr>
            <a:endParaRPr lang="it-IT" sz="1200" dirty="0">
              <a:solidFill>
                <a:schemeClr val="tx2"/>
              </a:solidFill>
            </a:endParaRPr>
          </a:p>
          <a:p>
            <a:pPr>
              <a:buClr>
                <a:srgbClr val="00B050"/>
              </a:buClr>
              <a:buSzPct val="100000"/>
              <a:buFont typeface="Wingdings" pitchFamily="2" charset="2"/>
              <a:buChar char="ü"/>
            </a:pPr>
            <a:r>
              <a:rPr lang="it-IT" sz="1200" dirty="0">
                <a:solidFill>
                  <a:schemeClr val="tx2"/>
                </a:solidFill>
              </a:rPr>
              <a:t>Magazzino ricambi, gestito con codici a barre e scarico da palmare</a:t>
            </a:r>
          </a:p>
          <a:p>
            <a:pPr>
              <a:buClr>
                <a:srgbClr val="00B050"/>
              </a:buClr>
              <a:buSzPct val="100000"/>
              <a:buFont typeface="Wingdings" pitchFamily="2" charset="2"/>
              <a:buChar char="ü"/>
            </a:pPr>
            <a:endParaRPr lang="it-IT" sz="1200" dirty="0">
              <a:solidFill>
                <a:schemeClr val="tx2"/>
              </a:solidFill>
            </a:endParaRPr>
          </a:p>
          <a:p>
            <a:pPr>
              <a:buClr>
                <a:srgbClr val="00B050"/>
              </a:buClr>
              <a:buSzPct val="100000"/>
              <a:buFont typeface="Wingdings" pitchFamily="2" charset="2"/>
              <a:buChar char="ü"/>
            </a:pPr>
            <a:r>
              <a:rPr lang="it-IT" sz="1200" dirty="0">
                <a:solidFill>
                  <a:schemeClr val="tx2"/>
                </a:solidFill>
              </a:rPr>
              <a:t>Statistiche esportabili, analisi costi e indici, Dashboard…</a:t>
            </a:r>
          </a:p>
          <a:p>
            <a:pPr>
              <a:buClr>
                <a:srgbClr val="00B050"/>
              </a:buClr>
              <a:buSzPct val="100000"/>
              <a:buFont typeface="Wingdings" pitchFamily="2" charset="2"/>
              <a:buChar char="ü"/>
            </a:pPr>
            <a:endParaRPr lang="it-IT" sz="1200" dirty="0">
              <a:solidFill>
                <a:schemeClr val="tx2"/>
              </a:solidFill>
            </a:endParaRPr>
          </a:p>
          <a:p>
            <a:pPr>
              <a:buClr>
                <a:srgbClr val="00B050"/>
              </a:buClr>
              <a:buSzPct val="100000"/>
              <a:buFont typeface="Wingdings" pitchFamily="2" charset="2"/>
              <a:buChar char="ü"/>
            </a:pPr>
            <a:r>
              <a:rPr lang="it-IT" sz="1200" dirty="0">
                <a:solidFill>
                  <a:schemeClr val="tx2"/>
                </a:solidFill>
              </a:rPr>
              <a:t> Reportistica personalizzabile tramite strumento integrato</a:t>
            </a:r>
          </a:p>
          <a:p>
            <a:pPr>
              <a:buClr>
                <a:srgbClr val="00B050"/>
              </a:buClr>
              <a:buSzPct val="100000"/>
              <a:buFont typeface="Wingdings" pitchFamily="2" charset="2"/>
              <a:buChar char="ü"/>
            </a:pPr>
            <a:endParaRPr lang="it-IT" sz="1200" dirty="0">
              <a:solidFill>
                <a:schemeClr val="tx2"/>
              </a:solidFill>
            </a:endParaRPr>
          </a:p>
        </p:txBody>
      </p:sp>
      <p:sp>
        <p:nvSpPr>
          <p:cNvPr id="35" name="CasellaDiTesto 34"/>
          <p:cNvSpPr txBox="1"/>
          <p:nvPr/>
        </p:nvSpPr>
        <p:spPr>
          <a:xfrm>
            <a:off x="1139777" y="809362"/>
            <a:ext cx="34451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>
                <a:solidFill>
                  <a:schemeClr val="tx2"/>
                </a:solidFill>
                <a:latin typeface="Helvetica Narrow" pitchFamily="34" charset="0"/>
              </a:rPr>
              <a:t>Principali Funzionalità</a:t>
            </a:r>
          </a:p>
        </p:txBody>
      </p:sp>
      <p:pic>
        <p:nvPicPr>
          <p:cNvPr id="70" name="Immagine 6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1680215"/>
            <a:ext cx="2768097" cy="1715020"/>
          </a:xfrm>
          <a:prstGeom prst="rect">
            <a:avLst/>
          </a:prstGeom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179474"/>
            <a:ext cx="2394948" cy="1768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ttangolo 13">
            <a:extLst>
              <a:ext uri="{FF2B5EF4-FFF2-40B4-BE49-F238E27FC236}">
                <a16:creationId xmlns:a16="http://schemas.microsoft.com/office/drawing/2014/main" id="{512603A7-2684-4D56-A0A0-1010BAA1A528}"/>
              </a:ext>
            </a:extLst>
          </p:cNvPr>
          <p:cNvSpPr/>
          <p:nvPr/>
        </p:nvSpPr>
        <p:spPr>
          <a:xfrm>
            <a:off x="1043608" y="411510"/>
            <a:ext cx="1728192" cy="72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31094272"/>
      </p:ext>
    </p:extLst>
  </p:cSld>
  <p:clrMapOvr>
    <a:masterClrMapping/>
  </p:clrMapOvr>
  <p:transition spd="slow" advTm="10494">
    <p:circl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115616" y="843558"/>
            <a:ext cx="15872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>
                <a:solidFill>
                  <a:schemeClr val="tx2">
                    <a:lumMod val="75000"/>
                  </a:schemeClr>
                </a:solidFill>
                <a:latin typeface="Helvetica Narrow" pitchFamily="34" charset="0"/>
              </a:rPr>
              <a:t>Macchine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251520" y="1995686"/>
            <a:ext cx="345638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B050"/>
              </a:buClr>
              <a:buSzPct val="100000"/>
              <a:buFont typeface="Wingdings" pitchFamily="2" charset="2"/>
              <a:buChar char="ü"/>
            </a:pPr>
            <a:r>
              <a:rPr lang="it-IT" sz="1200" dirty="0">
                <a:solidFill>
                  <a:schemeClr val="tx2">
                    <a:lumMod val="75000"/>
                  </a:schemeClr>
                </a:solidFill>
              </a:rPr>
              <a:t> Albero Macchine e Layout</a:t>
            </a:r>
          </a:p>
          <a:p>
            <a:pPr>
              <a:buClr>
                <a:srgbClr val="00B050"/>
              </a:buClr>
              <a:buSzPct val="100000"/>
              <a:buFont typeface="Wingdings" pitchFamily="2" charset="2"/>
              <a:buChar char="ü"/>
            </a:pPr>
            <a:endParaRPr lang="it-IT" sz="12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buClr>
                <a:srgbClr val="00B050"/>
              </a:buClr>
              <a:buSzPct val="100000"/>
              <a:buFont typeface="Wingdings" pitchFamily="2" charset="2"/>
              <a:buChar char="ü"/>
            </a:pPr>
            <a:r>
              <a:rPr lang="it-IT" sz="1200" dirty="0">
                <a:solidFill>
                  <a:schemeClr val="tx2">
                    <a:lumMod val="75000"/>
                  </a:schemeClr>
                </a:solidFill>
              </a:rPr>
              <a:t> Inventario delle Macchine e Impianti</a:t>
            </a:r>
          </a:p>
          <a:p>
            <a:pPr>
              <a:buClr>
                <a:srgbClr val="00B050"/>
              </a:buClr>
              <a:buSzPct val="100000"/>
              <a:buFont typeface="Wingdings" pitchFamily="2" charset="2"/>
              <a:buChar char="ü"/>
            </a:pPr>
            <a:endParaRPr lang="it-IT" sz="12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buClr>
                <a:srgbClr val="00B050"/>
              </a:buClr>
              <a:buSzPct val="100000"/>
              <a:buFont typeface="Wingdings" pitchFamily="2" charset="2"/>
              <a:buChar char="ü"/>
            </a:pPr>
            <a:r>
              <a:rPr lang="it-IT" sz="1200" dirty="0">
                <a:solidFill>
                  <a:schemeClr val="tx2">
                    <a:lumMod val="75000"/>
                  </a:schemeClr>
                </a:solidFill>
              </a:rPr>
              <a:t> Gestione della documentazione correlata</a:t>
            </a:r>
          </a:p>
          <a:p>
            <a:pPr>
              <a:buClr>
                <a:srgbClr val="00B050"/>
              </a:buClr>
              <a:buSzPct val="100000"/>
              <a:buFont typeface="Wingdings" pitchFamily="2" charset="2"/>
              <a:buChar char="ü"/>
            </a:pPr>
            <a:endParaRPr lang="it-IT" sz="12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buClr>
                <a:srgbClr val="00B050"/>
              </a:buClr>
              <a:buSzPct val="100000"/>
              <a:buFont typeface="Wingdings" pitchFamily="2" charset="2"/>
              <a:buChar char="ü"/>
            </a:pPr>
            <a:r>
              <a:rPr lang="it-IT" sz="1200" dirty="0">
                <a:solidFill>
                  <a:schemeClr val="tx2">
                    <a:lumMod val="75000"/>
                  </a:schemeClr>
                </a:solidFill>
              </a:rPr>
              <a:t> Piani di Manutenzione</a:t>
            </a:r>
          </a:p>
          <a:p>
            <a:pPr>
              <a:buClr>
                <a:srgbClr val="00B050"/>
              </a:buClr>
              <a:buSzPct val="100000"/>
              <a:buFont typeface="Wingdings" pitchFamily="2" charset="2"/>
              <a:buChar char="ü"/>
            </a:pPr>
            <a:endParaRPr lang="it-IT" sz="12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buClr>
                <a:srgbClr val="00B050"/>
              </a:buClr>
              <a:buSzPct val="100000"/>
              <a:buFont typeface="Wingdings" pitchFamily="2" charset="2"/>
              <a:buChar char="ü"/>
            </a:pPr>
            <a:r>
              <a:rPr lang="it-IT" sz="1200" dirty="0">
                <a:solidFill>
                  <a:schemeClr val="tx2">
                    <a:lumMod val="75000"/>
                  </a:schemeClr>
                </a:solidFill>
              </a:rPr>
              <a:t> Calendario Aziendale</a:t>
            </a:r>
          </a:p>
          <a:p>
            <a:pPr>
              <a:buClr>
                <a:srgbClr val="00B050"/>
              </a:buClr>
              <a:buSzPct val="100000"/>
              <a:buFont typeface="Wingdings" pitchFamily="2" charset="2"/>
              <a:buChar char="ü"/>
            </a:pPr>
            <a:endParaRPr lang="it-IT" sz="12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buClr>
                <a:srgbClr val="00B050"/>
              </a:buClr>
              <a:buSzPct val="100000"/>
              <a:buFont typeface="Wingdings" pitchFamily="2" charset="2"/>
              <a:buChar char="ü"/>
            </a:pPr>
            <a:r>
              <a:rPr lang="it-IT" sz="1200" dirty="0">
                <a:solidFill>
                  <a:schemeClr val="tx2">
                    <a:lumMod val="75000"/>
                  </a:schemeClr>
                </a:solidFill>
              </a:rPr>
              <a:t> Reportistica</a:t>
            </a:r>
          </a:p>
          <a:p>
            <a:pPr>
              <a:buClr>
                <a:srgbClr val="00B050"/>
              </a:buClr>
              <a:buSzPct val="100000"/>
              <a:buFont typeface="Wingdings" pitchFamily="2" charset="2"/>
              <a:buChar char="ü"/>
            </a:pPr>
            <a:endParaRPr lang="it-IT" sz="12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buClr>
                <a:srgbClr val="00B050"/>
              </a:buClr>
              <a:buSzPct val="100000"/>
            </a:pPr>
            <a:endParaRPr lang="it-IT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251520" y="1347614"/>
            <a:ext cx="33843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b="1" dirty="0">
                <a:solidFill>
                  <a:schemeClr val="tx2">
                    <a:lumMod val="75000"/>
                  </a:schemeClr>
                </a:solidFill>
              </a:rPr>
              <a:t>Organizza l'elenco dei beni e dei cespiti aziendali (Impianti, macchine, attrezzature, veicoli, edifici ecc.) su cui gestisci gli interventi di manutenzione.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737196"/>
            <a:ext cx="3787761" cy="3024336"/>
          </a:xfrm>
          <a:prstGeom prst="rect">
            <a:avLst/>
          </a:prstGeom>
        </p:spPr>
      </p:pic>
      <p:pic>
        <p:nvPicPr>
          <p:cNvPr id="8" name="Immagin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787774"/>
            <a:ext cx="2430029" cy="2081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98E45553-1DCF-4D58-ACE2-A39B9055A98E}"/>
              </a:ext>
            </a:extLst>
          </p:cNvPr>
          <p:cNvSpPr/>
          <p:nvPr/>
        </p:nvSpPr>
        <p:spPr>
          <a:xfrm>
            <a:off x="1043608" y="411510"/>
            <a:ext cx="1728192" cy="72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ransition spd="slow" advTm="10494">
    <p:circl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4427984" y="915566"/>
            <a:ext cx="432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chemeClr val="tx2">
                    <a:lumMod val="75000"/>
                  </a:schemeClr>
                </a:solidFill>
                <a:latin typeface="Helvetica Narrow" pitchFamily="34" charset="0"/>
              </a:rPr>
              <a:t>Manutenzione Programmata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4932040" y="1419622"/>
            <a:ext cx="33843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b="1" dirty="0">
                <a:solidFill>
                  <a:schemeClr val="tx2">
                    <a:lumMod val="75000"/>
                  </a:schemeClr>
                </a:solidFill>
              </a:rPr>
              <a:t>Pianificazione delle attività tramite modelli e strumenti che semplificano le attività ricorsive e la programmazione degli interventi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4932040" y="2067694"/>
            <a:ext cx="36004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B050"/>
              </a:buClr>
              <a:buSzPct val="100000"/>
              <a:buFont typeface="Wingdings" pitchFamily="2" charset="2"/>
              <a:buChar char="ü"/>
            </a:pPr>
            <a:r>
              <a:rPr lang="it-IT" sz="1200" dirty="0">
                <a:solidFill>
                  <a:schemeClr val="tx2">
                    <a:lumMod val="75000"/>
                  </a:schemeClr>
                </a:solidFill>
              </a:rPr>
              <a:t>Utilities per l’organizzazione e il controllo della Preventiva Ciclica</a:t>
            </a:r>
          </a:p>
          <a:p>
            <a:pPr>
              <a:buClr>
                <a:srgbClr val="00B050"/>
              </a:buClr>
              <a:buSzPct val="100000"/>
              <a:buFont typeface="Wingdings" pitchFamily="2" charset="2"/>
              <a:buChar char="ü"/>
            </a:pPr>
            <a:endParaRPr lang="it-IT" sz="12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buClr>
                <a:srgbClr val="00B050"/>
              </a:buClr>
              <a:buSzPct val="100000"/>
              <a:buFont typeface="Wingdings" pitchFamily="2" charset="2"/>
              <a:buChar char="ü"/>
            </a:pPr>
            <a:r>
              <a:rPr lang="it-IT" sz="1200" dirty="0">
                <a:solidFill>
                  <a:schemeClr val="tx2">
                    <a:lumMod val="75000"/>
                  </a:schemeClr>
                </a:solidFill>
              </a:rPr>
              <a:t> Modelli per la gestione della Manutenzione  Preventiva</a:t>
            </a:r>
            <a:br>
              <a:rPr lang="it-IT" sz="1200" dirty="0">
                <a:solidFill>
                  <a:schemeClr val="tx2">
                    <a:lumMod val="75000"/>
                  </a:schemeClr>
                </a:solidFill>
              </a:rPr>
            </a:br>
            <a:endParaRPr lang="it-IT" sz="12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buClr>
                <a:srgbClr val="00B050"/>
              </a:buClr>
              <a:buSzPct val="100000"/>
              <a:buFont typeface="Wingdings" pitchFamily="2" charset="2"/>
              <a:buChar char="ü"/>
            </a:pPr>
            <a:r>
              <a:rPr lang="it-IT" sz="1200" dirty="0">
                <a:solidFill>
                  <a:schemeClr val="tx2">
                    <a:lumMod val="75000"/>
                  </a:schemeClr>
                </a:solidFill>
              </a:rPr>
              <a:t> Suggerimenti e richieste per la Sicurezza sul lavoro ereditabili dagli Ordini</a:t>
            </a:r>
          </a:p>
          <a:p>
            <a:pPr>
              <a:buClr>
                <a:srgbClr val="00B050"/>
              </a:buClr>
              <a:buSzPct val="100000"/>
              <a:buFont typeface="Wingdings" pitchFamily="2" charset="2"/>
              <a:buChar char="ü"/>
            </a:pPr>
            <a:endParaRPr lang="it-IT" sz="12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buClr>
                <a:srgbClr val="00B050"/>
              </a:buClr>
              <a:buSzPct val="100000"/>
              <a:buFont typeface="Wingdings" pitchFamily="2" charset="2"/>
              <a:buChar char="ü"/>
            </a:pPr>
            <a:r>
              <a:rPr lang="it-IT" sz="1200" dirty="0">
                <a:solidFill>
                  <a:schemeClr val="tx2">
                    <a:lumMod val="75000"/>
                  </a:schemeClr>
                </a:solidFill>
              </a:rPr>
              <a:t> Modelli per l’apertura automatica degli Ordini in seguito alla Predittiva</a:t>
            </a:r>
          </a:p>
          <a:p>
            <a:pPr>
              <a:buClr>
                <a:srgbClr val="00B050"/>
              </a:buClr>
              <a:buSzPct val="100000"/>
              <a:buFont typeface="Wingdings" pitchFamily="2" charset="2"/>
              <a:buChar char="ü"/>
            </a:pPr>
            <a:endParaRPr lang="it-IT" sz="12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buClr>
                <a:srgbClr val="00B050"/>
              </a:buClr>
              <a:buSzPct val="100000"/>
              <a:buFont typeface="Wingdings" pitchFamily="2" charset="2"/>
              <a:buChar char="ü"/>
            </a:pPr>
            <a:r>
              <a:rPr lang="it-IT" sz="1200" dirty="0">
                <a:solidFill>
                  <a:schemeClr val="tx2">
                    <a:lumMod val="75000"/>
                  </a:schemeClr>
                </a:solidFill>
              </a:rPr>
              <a:t> Schedulazione della Migliorativa</a:t>
            </a: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914075"/>
            <a:ext cx="3888458" cy="2593779"/>
          </a:xfrm>
          <a:prstGeom prst="rect">
            <a:avLst/>
          </a:prstGeom>
        </p:spPr>
      </p:pic>
      <p:sp>
        <p:nvSpPr>
          <p:cNvPr id="9" name="Rettangolo 8">
            <a:extLst>
              <a:ext uri="{FF2B5EF4-FFF2-40B4-BE49-F238E27FC236}">
                <a16:creationId xmlns:a16="http://schemas.microsoft.com/office/drawing/2014/main" id="{FBADA1DE-7C37-4A38-820E-6748F7DD1065}"/>
              </a:ext>
            </a:extLst>
          </p:cNvPr>
          <p:cNvSpPr/>
          <p:nvPr/>
        </p:nvSpPr>
        <p:spPr>
          <a:xfrm>
            <a:off x="1043608" y="411510"/>
            <a:ext cx="1728192" cy="72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ransition spd="slow" advTm="10494">
    <p:circl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251520" y="843558"/>
            <a:ext cx="33843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chemeClr val="tx2">
                    <a:lumMod val="75000"/>
                  </a:schemeClr>
                </a:solidFill>
                <a:latin typeface="Helvetica Narrow" pitchFamily="34" charset="0"/>
              </a:rPr>
              <a:t>Organizzazione delle Attività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251520" y="1707654"/>
            <a:ext cx="33843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b="1" dirty="0">
                <a:solidFill>
                  <a:schemeClr val="tx2">
                    <a:lumMod val="75000"/>
                  </a:schemeClr>
                </a:solidFill>
              </a:rPr>
              <a:t>Attraverso una schermata a calendario, puoi individuare </a:t>
            </a:r>
            <a:br>
              <a:rPr lang="it-IT" sz="10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it-IT" sz="1000" b="1" dirty="0">
                <a:solidFill>
                  <a:schemeClr val="tx2">
                    <a:lumMod val="75000"/>
                  </a:schemeClr>
                </a:solidFill>
              </a:rPr>
              <a:t>rapidamente gli ordini di manutenzione previsti, quelli in essere e quelli già eseguiti.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251520" y="2355726"/>
            <a:ext cx="36724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B050"/>
              </a:buClr>
              <a:buSzPct val="100000"/>
              <a:buFont typeface="Wingdings" pitchFamily="2" charset="2"/>
              <a:buChar char="ü"/>
            </a:pPr>
            <a:r>
              <a:rPr lang="it-IT" sz="1200" dirty="0"/>
              <a:t> </a:t>
            </a:r>
            <a:r>
              <a:rPr lang="it-IT" sz="1200" dirty="0">
                <a:solidFill>
                  <a:schemeClr val="tx2">
                    <a:lumMod val="75000"/>
                  </a:schemeClr>
                </a:solidFill>
              </a:rPr>
              <a:t>Calendario giornaliero, settimanale, mensile</a:t>
            </a:r>
          </a:p>
          <a:p>
            <a:pPr>
              <a:buClr>
                <a:srgbClr val="00B050"/>
              </a:buClr>
              <a:buSzPct val="100000"/>
              <a:buFont typeface="Wingdings" pitchFamily="2" charset="2"/>
              <a:buChar char="ü"/>
            </a:pPr>
            <a:endParaRPr lang="it-IT" sz="12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buClr>
                <a:srgbClr val="00B050"/>
              </a:buClr>
              <a:buSzPct val="100000"/>
              <a:buFont typeface="Wingdings" pitchFamily="2" charset="2"/>
              <a:buChar char="ü"/>
            </a:pPr>
            <a:r>
              <a:rPr lang="it-IT" sz="1200" dirty="0">
                <a:solidFill>
                  <a:schemeClr val="tx2">
                    <a:lumMod val="75000"/>
                  </a:schemeClr>
                </a:solidFill>
              </a:rPr>
              <a:t> Visualizzazioni per Macchina, Manutentore, Cliente</a:t>
            </a:r>
          </a:p>
          <a:p>
            <a:pPr>
              <a:buClr>
                <a:srgbClr val="00B050"/>
              </a:buClr>
              <a:buSzPct val="100000"/>
              <a:buFont typeface="Wingdings" pitchFamily="2" charset="2"/>
              <a:buChar char="ü"/>
            </a:pPr>
            <a:endParaRPr lang="it-IT" sz="12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buClr>
                <a:srgbClr val="00B050"/>
              </a:buClr>
              <a:buSzPct val="100000"/>
              <a:buFont typeface="Wingdings" pitchFamily="2" charset="2"/>
              <a:buChar char="ü"/>
            </a:pPr>
            <a:r>
              <a:rPr lang="it-IT" sz="1200" dirty="0">
                <a:solidFill>
                  <a:schemeClr val="tx2">
                    <a:lumMod val="75000"/>
                  </a:schemeClr>
                </a:solidFill>
              </a:rPr>
              <a:t> Simulazione  dei Piani di Manutenzione</a:t>
            </a:r>
          </a:p>
          <a:p>
            <a:pPr>
              <a:buClr>
                <a:srgbClr val="00B050"/>
              </a:buClr>
              <a:buSzPct val="100000"/>
              <a:buFont typeface="Wingdings" pitchFamily="2" charset="2"/>
              <a:buChar char="ü"/>
            </a:pPr>
            <a:endParaRPr lang="it-IT" sz="12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buClr>
                <a:srgbClr val="00B050"/>
              </a:buClr>
              <a:buSzPct val="100000"/>
              <a:buFont typeface="Wingdings" pitchFamily="2" charset="2"/>
              <a:buChar char="ü"/>
            </a:pPr>
            <a:r>
              <a:rPr lang="it-IT" sz="1200" dirty="0">
                <a:solidFill>
                  <a:schemeClr val="tx2">
                    <a:lumMod val="75000"/>
                  </a:schemeClr>
                </a:solidFill>
              </a:rPr>
              <a:t> Programmazione con trascinamento da mouse</a:t>
            </a:r>
          </a:p>
          <a:p>
            <a:pPr>
              <a:buClr>
                <a:srgbClr val="00B050"/>
              </a:buClr>
              <a:buSzPct val="100000"/>
              <a:buFont typeface="Wingdings" pitchFamily="2" charset="2"/>
              <a:buChar char="ü"/>
            </a:pPr>
            <a:endParaRPr lang="it-IT" sz="12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buClr>
                <a:srgbClr val="00B050"/>
              </a:buClr>
              <a:buSzPct val="100000"/>
              <a:buFont typeface="Wingdings" pitchFamily="2" charset="2"/>
              <a:buChar char="ü"/>
            </a:pPr>
            <a:r>
              <a:rPr lang="it-IT" sz="1200" dirty="0">
                <a:solidFill>
                  <a:schemeClr val="tx2">
                    <a:lumMod val="75000"/>
                  </a:schemeClr>
                </a:solidFill>
              </a:rPr>
              <a:t> Assegnazione degli Ordini in base al carico di lavoro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915566"/>
            <a:ext cx="4756595" cy="3404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090C87FC-00E7-44AA-BD9E-85A076BE69A7}"/>
              </a:ext>
            </a:extLst>
          </p:cNvPr>
          <p:cNvSpPr/>
          <p:nvPr/>
        </p:nvSpPr>
        <p:spPr>
          <a:xfrm>
            <a:off x="1043608" y="411510"/>
            <a:ext cx="1728192" cy="72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5772158"/>
      </p:ext>
    </p:extLst>
  </p:cSld>
  <p:clrMapOvr>
    <a:masterClrMapping/>
  </p:clrMapOvr>
  <p:transition spd="slow" advTm="10494">
    <p:circle/>
  </p:transition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2279</TotalTime>
  <Words>775</Words>
  <Application>Microsoft Office PowerPoint</Application>
  <PresentationFormat>Presentazione su schermo (16:9)</PresentationFormat>
  <Paragraphs>191</Paragraphs>
  <Slides>19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4" baseType="lpstr">
      <vt:lpstr>Arial</vt:lpstr>
      <vt:lpstr>Calibri</vt:lpstr>
      <vt:lpstr>Helvetica Narrow</vt:lpstr>
      <vt:lpstr>Wingdings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Roby</dc:creator>
  <cp:lastModifiedBy>Onorini Mario</cp:lastModifiedBy>
  <cp:revision>191</cp:revision>
  <dcterms:created xsi:type="dcterms:W3CDTF">2013-10-22T08:22:33Z</dcterms:created>
  <dcterms:modified xsi:type="dcterms:W3CDTF">2021-07-26T10:06:11Z</dcterms:modified>
</cp:coreProperties>
</file>